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6" r:id="rId2"/>
  </p:sldMasterIdLst>
  <p:notesMasterIdLst>
    <p:notesMasterId r:id="rId100"/>
  </p:notesMasterIdLst>
  <p:sldIdLst>
    <p:sldId id="451" r:id="rId3"/>
    <p:sldId id="542" r:id="rId4"/>
    <p:sldId id="611" r:id="rId5"/>
    <p:sldId id="546" r:id="rId6"/>
    <p:sldId id="593" r:id="rId7"/>
    <p:sldId id="594" r:id="rId8"/>
    <p:sldId id="595" r:id="rId9"/>
    <p:sldId id="599" r:id="rId10"/>
    <p:sldId id="596" r:id="rId11"/>
    <p:sldId id="597" r:id="rId12"/>
    <p:sldId id="598" r:id="rId13"/>
    <p:sldId id="600" r:id="rId14"/>
    <p:sldId id="601" r:id="rId15"/>
    <p:sldId id="550" r:id="rId16"/>
    <p:sldId id="561" r:id="rId17"/>
    <p:sldId id="645" r:id="rId18"/>
    <p:sldId id="647" r:id="rId19"/>
    <p:sldId id="619" r:id="rId20"/>
    <p:sldId id="648" r:id="rId21"/>
    <p:sldId id="632" r:id="rId22"/>
    <p:sldId id="699" r:id="rId23"/>
    <p:sldId id="633" r:id="rId24"/>
    <p:sldId id="660" r:id="rId25"/>
    <p:sldId id="634" r:id="rId26"/>
    <p:sldId id="635" r:id="rId27"/>
    <p:sldId id="624" r:id="rId28"/>
    <p:sldId id="661" r:id="rId29"/>
    <p:sldId id="636" r:id="rId30"/>
    <p:sldId id="637" r:id="rId31"/>
    <p:sldId id="638" r:id="rId32"/>
    <p:sldId id="705" r:id="rId33"/>
    <p:sldId id="662" r:id="rId34"/>
    <p:sldId id="639" r:id="rId35"/>
    <p:sldId id="640" r:id="rId36"/>
    <p:sldId id="641" r:id="rId37"/>
    <p:sldId id="663" r:id="rId38"/>
    <p:sldId id="667" r:id="rId39"/>
    <p:sldId id="664" r:id="rId40"/>
    <p:sldId id="717" r:id="rId41"/>
    <p:sldId id="665" r:id="rId42"/>
    <p:sldId id="668" r:id="rId43"/>
    <p:sldId id="627" r:id="rId44"/>
    <p:sldId id="669" r:id="rId45"/>
    <p:sldId id="625" r:id="rId46"/>
    <p:sldId id="718" r:id="rId47"/>
    <p:sldId id="626" r:id="rId48"/>
    <p:sldId id="719" r:id="rId49"/>
    <p:sldId id="628" r:id="rId50"/>
    <p:sldId id="629" r:id="rId51"/>
    <p:sldId id="720" r:id="rId52"/>
    <p:sldId id="670" r:id="rId53"/>
    <p:sldId id="649" r:id="rId54"/>
    <p:sldId id="651" r:id="rId55"/>
    <p:sldId id="652" r:id="rId56"/>
    <p:sldId id="653" r:id="rId57"/>
    <p:sldId id="654" r:id="rId58"/>
    <p:sldId id="716" r:id="rId59"/>
    <p:sldId id="721" r:id="rId60"/>
    <p:sldId id="723" r:id="rId61"/>
    <p:sldId id="671" r:id="rId62"/>
    <p:sldId id="672" r:id="rId63"/>
    <p:sldId id="707" r:id="rId64"/>
    <p:sldId id="708" r:id="rId65"/>
    <p:sldId id="674" r:id="rId66"/>
    <p:sldId id="673" r:id="rId67"/>
    <p:sldId id="679" r:id="rId68"/>
    <p:sldId id="676" r:id="rId69"/>
    <p:sldId id="677" r:id="rId70"/>
    <p:sldId id="565" r:id="rId71"/>
    <p:sldId id="605" r:id="rId72"/>
    <p:sldId id="566" r:id="rId73"/>
    <p:sldId id="567" r:id="rId74"/>
    <p:sldId id="607" r:id="rId75"/>
    <p:sldId id="608" r:id="rId76"/>
    <p:sldId id="691" r:id="rId77"/>
    <p:sldId id="692" r:id="rId78"/>
    <p:sldId id="693" r:id="rId79"/>
    <p:sldId id="690" r:id="rId80"/>
    <p:sldId id="688" r:id="rId81"/>
    <p:sldId id="696" r:id="rId82"/>
    <p:sldId id="695" r:id="rId83"/>
    <p:sldId id="697" r:id="rId84"/>
    <p:sldId id="572" r:id="rId85"/>
    <p:sldId id="698" r:id="rId86"/>
    <p:sldId id="700" r:id="rId87"/>
    <p:sldId id="702" r:id="rId88"/>
    <p:sldId id="701" r:id="rId89"/>
    <p:sldId id="703" r:id="rId90"/>
    <p:sldId id="704" r:id="rId91"/>
    <p:sldId id="706" r:id="rId92"/>
    <p:sldId id="709" r:id="rId93"/>
    <p:sldId id="710" r:id="rId94"/>
    <p:sldId id="711" r:id="rId95"/>
    <p:sldId id="712" r:id="rId96"/>
    <p:sldId id="713" r:id="rId97"/>
    <p:sldId id="714" r:id="rId98"/>
    <p:sldId id="715" r:id="rId99"/>
  </p:sldIdLst>
  <p:sldSz cx="9906000" cy="6858000" type="A4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6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BABFF"/>
    <a:srgbClr val="0070C0"/>
    <a:srgbClr val="003399"/>
    <a:srgbClr val="969696"/>
    <a:srgbClr val="BEBEBE"/>
    <a:srgbClr val="00589A"/>
    <a:srgbClr val="65BDF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93" autoAdjust="0"/>
    <p:restoredTop sz="97311" autoAdjust="0"/>
  </p:normalViewPr>
  <p:slideViewPr>
    <p:cSldViewPr snapToObjects="1">
      <p:cViewPr varScale="1">
        <p:scale>
          <a:sx n="115" d="100"/>
          <a:sy n="115" d="100"/>
        </p:scale>
        <p:origin x="1326" y="102"/>
      </p:cViewPr>
      <p:guideLst>
        <p:guide orient="horz" pos="1616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viewProps" Target="viewProp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AAB87C0-7DAE-4C5D-92EC-584A5E7DC7D2}" type="datetimeFigureOut">
              <a:rPr lang="ko-KR" altLang="en-US"/>
              <a:pPr>
                <a:defRPr/>
              </a:pPr>
              <a:t>2020-03-19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4088" y="685800"/>
            <a:ext cx="4951412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FF937BE-689B-40CF-B986-A3F415A0676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8977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fld id="{2CEAE3D2-9D9D-4AF7-8C9D-614B99C301F9}" type="datetimeFigureOut">
              <a:rPr lang="ko-KR" altLang="en-US"/>
              <a:pPr>
                <a:defRPr/>
              </a:pPr>
              <a:t>2020-03-19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kumimoji="0">
                <a:latin typeface="+mn-lt"/>
                <a:ea typeface="+mn-ea"/>
              </a:defRPr>
            </a:lvl1pPr>
          </a:lstStyle>
          <a:p>
            <a:pPr>
              <a:defRPr/>
            </a:pPr>
            <a:fld id="{908D3039-61CF-417F-BFC4-2302DC2D16E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34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4637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  <a:prstGeom prst="rect">
            <a:avLst/>
          </a:prstGeom>
        </p:spPr>
        <p:txBody>
          <a:bodyPr/>
          <a:lstStyle>
            <a:lvl1pPr algn="l">
              <a:defRPr sz="22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89488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erom.co.kr/homeV5/index.html" TargetMode="External"/><Relationship Id="rId3" Type="http://schemas.openxmlformats.org/officeDocument/2006/relationships/theme" Target="../theme/them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40400"/>
            <a:ext cx="9906000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0"/>
            <a:ext cx="9906000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6667500"/>
            <a:ext cx="1328738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그림 22" descr="saerom_logo_wmf copy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025" y="6684963"/>
            <a:ext cx="1101725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304"/>
          <p:cNvSpPr>
            <a:spLocks noChangeArrowheads="1"/>
          </p:cNvSpPr>
          <p:nvPr/>
        </p:nvSpPr>
        <p:spPr bwMode="auto">
          <a:xfrm>
            <a:off x="-4763" y="6670675"/>
            <a:ext cx="3024188" cy="18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latinLnBrk="0" hangingPunct="0"/>
            <a:r>
              <a:rPr lang="en-US" altLang="ko-KR" sz="600" b="1" dirty="0">
                <a:solidFill>
                  <a:srgbClr val="686868"/>
                </a:solidFill>
                <a:latin typeface="Arial" pitchFamily="34" charset="0"/>
                <a:ea typeface="가는각진제목체" pitchFamily="18" charset="-127"/>
              </a:rPr>
              <a:t>Copyright © </a:t>
            </a:r>
            <a:r>
              <a:rPr lang="en-US" altLang="ko-KR" sz="600" b="1" dirty="0" smtClean="0">
                <a:solidFill>
                  <a:srgbClr val="686868"/>
                </a:solidFill>
                <a:latin typeface="Arial" pitchFamily="34" charset="0"/>
                <a:ea typeface="가는각진제목체" pitchFamily="18" charset="-127"/>
              </a:rPr>
              <a:t>2015 </a:t>
            </a:r>
            <a:r>
              <a:rPr lang="en-US" altLang="ko-KR" sz="600" b="1" dirty="0">
                <a:solidFill>
                  <a:srgbClr val="686868"/>
                </a:solidFill>
                <a:latin typeface="Arial" pitchFamily="34" charset="0"/>
                <a:ea typeface="가는각진제목체" pitchFamily="18" charset="-127"/>
              </a:rPr>
              <a:t>SAEROM Information Systems Co., Ltd. All rights reserved..</a:t>
            </a:r>
          </a:p>
        </p:txBody>
      </p:sp>
      <p:pic>
        <p:nvPicPr>
          <p:cNvPr id="2055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9901237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08"/>
          <p:cNvSpPr txBox="1">
            <a:spLocks noChangeArrowheads="1"/>
          </p:cNvSpPr>
          <p:nvPr/>
        </p:nvSpPr>
        <p:spPr bwMode="auto">
          <a:xfrm>
            <a:off x="5402263" y="46038"/>
            <a:ext cx="4368800" cy="10795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>
            <a:spAutoFit/>
          </a:bodyPr>
          <a:lstStyle>
            <a:lvl1pPr eaLnBrk="0" hangingPunct="0">
              <a:defRPr kumimoji="1" sz="7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1pPr>
            <a:lvl2pPr marL="742950" indent="-285750" eaLnBrk="0" hangingPunct="0">
              <a:defRPr kumimoji="1" sz="7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2pPr>
            <a:lvl3pPr marL="1143000" indent="-228600" eaLnBrk="0" hangingPunct="0">
              <a:defRPr kumimoji="1" sz="7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3pPr>
            <a:lvl4pPr marL="1600200" indent="-228600" eaLnBrk="0" hangingPunct="0">
              <a:defRPr kumimoji="1" sz="7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4pPr>
            <a:lvl5pPr marL="2057400" indent="-228600" eaLnBrk="0" hangingPunct="0">
              <a:defRPr kumimoji="1" sz="7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700">
                <a:solidFill>
                  <a:schemeClr val="tx1"/>
                </a:solidFill>
                <a:latin typeface="가는각진제목체" pitchFamily="18" charset="-127"/>
                <a:ea typeface="굴림" pitchFamily="50" charset="-127"/>
              </a:defRPr>
            </a:lvl9pPr>
          </a:lstStyle>
          <a:p>
            <a:pPr algn="r" eaLnBrk="1" hangingPunct="1">
              <a:defRPr/>
            </a:pPr>
            <a:r>
              <a:rPr kumimoji="0" lang="en-US" altLang="ko-KR" b="1" i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SWG 5.0</a:t>
            </a:r>
            <a:endParaRPr kumimoji="0" lang="ko-KR" altLang="en-US" b="1" i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Rectangle 306"/>
          <p:cNvSpPr>
            <a:spLocks noChangeArrowheads="1"/>
          </p:cNvSpPr>
          <p:nvPr/>
        </p:nvSpPr>
        <p:spPr bwMode="auto">
          <a:xfrm>
            <a:off x="4753492" y="6666756"/>
            <a:ext cx="384722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/>
            <a:fld id="{CA36186C-2001-482A-AA98-182E0253A45E}" type="slidenum">
              <a:rPr lang="en-US" altLang="ko-KR" sz="1000" b="1" smtClean="0">
                <a:latin typeface="산돌고딕 M" pitchFamily="50" charset="-127"/>
                <a:ea typeface="산돌고딕 M" pitchFamily="50" charset="-127"/>
              </a:rPr>
              <a:pPr algn="ctr"/>
              <a:t>‹#›</a:t>
            </a:fld>
            <a:r>
              <a:rPr lang="en-US" altLang="ko-KR" sz="1000" b="1" dirty="0" smtClean="0">
                <a:latin typeface="산돌고딕 M" pitchFamily="50" charset="-127"/>
                <a:ea typeface="산돌고딕 M" pitchFamily="50" charset="-127"/>
              </a:rPr>
              <a:t> / 58</a:t>
            </a:r>
            <a:endParaRPr lang="en-US" altLang="ko-KR" sz="1000" b="1" dirty="0">
              <a:latin typeface="산돌고딕 M" pitchFamily="50" charset="-127"/>
              <a:ea typeface="산돌고딕 M" pitchFamily="50" charset="-127"/>
            </a:endParaRPr>
          </a:p>
        </p:txBody>
      </p:sp>
      <p:pic>
        <p:nvPicPr>
          <p:cNvPr id="19458" name="Picture 2" descr="SAEROM INFORMATION SYSTEMS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8" y="46038"/>
            <a:ext cx="1371600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jdkbuild/ojdkbuild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elastic.co/guide/en/elasticsearch/reference/current/certutil.html#certutil-silent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elastic.co/guide/en/elasticsearch/reference/current/certutil.html#certutil-silent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www.elastic.co/kr/blog/elasticsearch-security-configure-tls-ssl-pki-authentication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elastic.co/kr/blog/elasticsearch-security-configure-tls-ssl-pki-authentication" TargetMode="Externa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elastic.co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125.7.235.190:19200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125.7.235.190:19200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125.7.235.190:19200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elastic.co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elastic.co/" TargetMode="Externa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172.21.10.97:19200/" TargetMode="Externa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6492" y="2473732"/>
            <a:ext cx="9122617" cy="138499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  <a:scene3d>
              <a:camera prst="orthographicFront"/>
              <a:lightRig rig="balanced" dir="t"/>
            </a:scene3d>
            <a:sp3d prstMaterial="dkEdge"/>
          </a:bodyPr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kumimoji="0" lang="en-US" altLang="ko-KR" sz="2800" b="1" dirty="0" smtClean="0">
                <a:latin typeface="맑은 고딕" pitchFamily="50" charset="-127"/>
                <a:ea typeface="맑은 고딕" pitchFamily="50" charset="-127"/>
              </a:rPr>
              <a:t>(6.8.0ver) - window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b="1" dirty="0" smtClean="0">
                <a:latin typeface="맑은 고딕" pitchFamily="50" charset="-127"/>
                <a:ea typeface="맑은 고딕" pitchFamily="50" charset="-127"/>
              </a:rPr>
              <a:t>설치 매뉴얼</a:t>
            </a:r>
            <a:endParaRPr kumimoji="0" lang="en-US" altLang="ko-KR" sz="2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800" b="1" dirty="0" err="1" smtClean="0">
                <a:latin typeface="맑은 고딕" pitchFamily="50" charset="-127"/>
                <a:ea typeface="맑은 고딕" pitchFamily="50" charset="-127"/>
              </a:rPr>
              <a:t>Ver</a:t>
            </a:r>
            <a:r>
              <a:rPr kumimoji="0" lang="en-US" altLang="ko-KR" sz="2800" b="1" dirty="0" smtClean="0">
                <a:latin typeface="맑은 고딕" pitchFamily="50" charset="-127"/>
                <a:ea typeface="맑은 고딕" pitchFamily="50" charset="-127"/>
              </a:rPr>
              <a:t> 1.3</a:t>
            </a:r>
            <a:endParaRPr kumimoji="0" lang="ko-KR" altLang="en-US" sz="2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39640" y="5085695"/>
            <a:ext cx="2622834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400" b="1" dirty="0">
                <a:latin typeface="+mj-lt"/>
              </a:rPr>
              <a:t>작 성 일  </a:t>
            </a:r>
            <a:r>
              <a:rPr lang="en-US" altLang="ko-KR" sz="1400" b="1" dirty="0">
                <a:latin typeface="+mj-lt"/>
              </a:rPr>
              <a:t>:  </a:t>
            </a:r>
            <a:r>
              <a:rPr lang="en-US" altLang="ko-KR" sz="1400" b="1" dirty="0" smtClean="0">
                <a:latin typeface="+mj-lt"/>
              </a:rPr>
              <a:t>2020</a:t>
            </a:r>
            <a:r>
              <a:rPr lang="ko-KR" altLang="en-US" sz="1400" b="1" dirty="0" smtClean="0">
                <a:latin typeface="+mj-lt"/>
              </a:rPr>
              <a:t>년 </a:t>
            </a:r>
            <a:r>
              <a:rPr lang="en-US" altLang="ko-KR" sz="1400" b="1" dirty="0" smtClean="0">
                <a:latin typeface="+mj-lt"/>
              </a:rPr>
              <a:t>01</a:t>
            </a:r>
            <a:r>
              <a:rPr lang="ko-KR" altLang="en-US" sz="1400" b="1" dirty="0" smtClean="0">
                <a:latin typeface="+mj-lt"/>
              </a:rPr>
              <a:t>월 </a:t>
            </a:r>
            <a:r>
              <a:rPr lang="en-US" altLang="ko-KR" sz="1400" b="1" dirty="0" smtClean="0">
                <a:latin typeface="+mj-lt"/>
              </a:rPr>
              <a:t>31</a:t>
            </a:r>
            <a:r>
              <a:rPr lang="ko-KR" altLang="en-US" sz="1400" b="1" dirty="0" smtClean="0">
                <a:latin typeface="+mj-lt"/>
              </a:rPr>
              <a:t>일</a:t>
            </a:r>
            <a:endParaRPr lang="en-US" altLang="ko-KR" sz="1400" b="1" dirty="0">
              <a:latin typeface="+mj-lt"/>
            </a:endParaRPr>
          </a:p>
          <a:p>
            <a:pPr algn="r">
              <a:defRPr/>
            </a:pPr>
            <a:r>
              <a:rPr lang="ko-KR" altLang="en-US" sz="1400" b="1" dirty="0" smtClean="0">
                <a:latin typeface="+mj-lt"/>
              </a:rPr>
              <a:t>담 당 자  </a:t>
            </a:r>
            <a:r>
              <a:rPr lang="en-US" altLang="ko-KR" sz="1400" b="1" dirty="0" smtClean="0">
                <a:latin typeface="+mj-lt"/>
              </a:rPr>
              <a:t>:</a:t>
            </a:r>
            <a:r>
              <a:rPr lang="ko-KR" altLang="en-US" sz="1400" b="1" dirty="0">
                <a:latin typeface="+mj-lt"/>
              </a:rPr>
              <a:t> </a:t>
            </a:r>
            <a:r>
              <a:rPr lang="ko-KR" altLang="en-US" sz="1400" b="1" dirty="0" smtClean="0">
                <a:latin typeface="+mj-lt"/>
              </a:rPr>
              <a:t>신민</a:t>
            </a:r>
            <a:r>
              <a:rPr lang="ko-KR" altLang="en-US" sz="1400" b="1" dirty="0">
                <a:latin typeface="+mj-lt"/>
              </a:rPr>
              <a:t>재</a:t>
            </a:r>
          </a:p>
        </p:txBody>
      </p:sp>
      <p:pic>
        <p:nvPicPr>
          <p:cNvPr id="6148" name="Picture 4" descr="D:\사내업무\06.새롬로고\CI BI 자료\현재 CI\CI_wmf\type_국영문01.wm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" t="9432" r="1452" b="8647"/>
          <a:stretch/>
        </p:blipFill>
        <p:spPr bwMode="auto">
          <a:xfrm>
            <a:off x="7767063" y="5805264"/>
            <a:ext cx="1921307" cy="38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75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508" y="1841269"/>
            <a:ext cx="4879710" cy="4342449"/>
          </a:xfrm>
          <a:prstGeom prst="rect">
            <a:avLst/>
          </a:prstGeom>
        </p:spPr>
      </p:pic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2. Open JDK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다운로드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65828"/>
            <a:chOff x="4400" y="1157"/>
            <a:chExt cx="1684" cy="2004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1" y="1380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오픈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JDK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를 다운로드 하기 위해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  <a:hlinkClick r:id="rId3"/>
                </a:rPr>
                <a:t>https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  <a:hlinkClick r:id="rId3"/>
                </a:rPr>
                <a:t>://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  <a:hlinkClick r:id="rId3"/>
                </a:rPr>
                <a:t>github.com/ojdkbuild/ojdkbuild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링크 들어가서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OS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에 맞는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JDK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를 다운로드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</a:t>
              </a: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Elastic 6.8.0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ver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=&gt;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JDK 1.8.0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Window 64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비트 인 경우에는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‘Downloads for Windows x86_64’</a:t>
              </a:r>
            </a:p>
            <a:p>
              <a:pPr defTabSz="936625">
                <a:defRPr/>
              </a:pPr>
              <a:endParaRPr lang="en-US" altLang="ko-KR" sz="9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이외의 경우에는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‘Other downloads’</a:t>
              </a:r>
            </a:p>
            <a:p>
              <a:pPr defTabSz="936625">
                <a:defRPr/>
              </a:pPr>
              <a:endParaRPr lang="en-US" altLang="ko-KR" sz="9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통해 운영체제에 맞는 </a:t>
              </a:r>
              <a:r>
                <a:rPr lang="ko-KR" altLang="en-US" sz="900" dirty="0" err="1" smtClean="0">
                  <a:latin typeface="맑은 고딕" pitchFamily="50" charset="-127"/>
                  <a:ea typeface="맑은 고딕" pitchFamily="50" charset="-127"/>
                </a:rPr>
                <a:t>설치파일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 다운로드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	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(Elastic version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에 맞는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JDK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버전 사용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)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Oracle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JDK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가 유료화됨에 따라서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Open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jdk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다운로드함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239403" y="1841269"/>
            <a:ext cx="4161870" cy="1155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40576" y="4591896"/>
            <a:ext cx="4161870" cy="11556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927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2. Open JDK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다운로드</a:t>
            </a: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JDK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D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드라이브에 압축 해제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다운로드 한 파일을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D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드라이브에 압축 해제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2202200"/>
            <a:ext cx="5203279" cy="1630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553" y="4149080"/>
            <a:ext cx="5309270" cy="15049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4592960" y="3017145"/>
            <a:ext cx="3528392" cy="195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751432" y="5157816"/>
            <a:ext cx="3528392" cy="195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5601072" y="3223261"/>
            <a:ext cx="90010" cy="1853109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67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73152" y="3068960"/>
            <a:ext cx="7632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3. 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Open JDK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환경변수 설정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9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3. Open JDK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환경변수 설정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JAVA_HOME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환경변수 설정함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D:\java-1.8.0-openjdk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\</a:t>
              </a: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D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:\java-13-openjdk\</a:t>
              </a: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JAVA_HOME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환경변수 설정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322" y="1749781"/>
            <a:ext cx="3783881" cy="3506238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733" y="4754820"/>
            <a:ext cx="4254425" cy="139278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6321152" y="5167359"/>
            <a:ext cx="1477587" cy="565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88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2640" y="2996952"/>
            <a:ext cx="77048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기본설정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en-US" altLang="ko-KR" sz="3000" b="1" dirty="0" err="1" smtClean="0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내용추가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125211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8056432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기본설정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 - </a:t>
            </a:r>
            <a:r>
              <a:rPr lang="en-US" altLang="ko-KR" sz="1900" dirty="0" err="1" smtClean="0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내용 추가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D:\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elastic\elasticsearch-6.8.0\config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에서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elasticsearch.yml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파일 열기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수정작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업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파일 확인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492896"/>
            <a:ext cx="6029325" cy="33546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4692650" y="3645025"/>
            <a:ext cx="4508822" cy="238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890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* #Environment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로 타이틀 정의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1. cluster.name = cluster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의 이름을 정의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 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■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용도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: 2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개 이상의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서버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(Cluster)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를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        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가동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할 경우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   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    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같은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cluster.name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값을 정의함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2. node.name = node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의 이름을 정의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3. </a:t>
              </a:r>
              <a:r>
                <a:rPr lang="en-US" altLang="ko-KR" sz="900" dirty="0" err="1">
                  <a:latin typeface="맑은 고딕" pitchFamily="50" charset="-127"/>
                  <a:ea typeface="맑은 고딕" pitchFamily="50" charset="-127"/>
                </a:rPr>
                <a:t>path.data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= elastic data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가 저장되는 경로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4. </a:t>
              </a:r>
              <a:r>
                <a:rPr lang="en-US" altLang="ko-KR" sz="900" dirty="0" err="1">
                  <a:latin typeface="맑은 고딕" pitchFamily="50" charset="-127"/>
                  <a:ea typeface="맑은 고딕" pitchFamily="50" charset="-127"/>
                </a:rPr>
                <a:t>path.logs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= elastic log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파일이 저장되는 경로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  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5. </a:t>
              </a:r>
              <a:r>
                <a:rPr lang="en-US" altLang="ko-KR" sz="900" dirty="0" err="1">
                  <a:latin typeface="맑은 고딕" pitchFamily="50" charset="-127"/>
                  <a:ea typeface="맑은 고딕" pitchFamily="50" charset="-127"/>
                </a:rPr>
                <a:t>bootstrap.memory_lock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= 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 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모든 서비스는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Ram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의 일정 메모리를 </a:t>
              </a:r>
              <a:r>
                <a:rPr lang="ko-KR" altLang="en-US" sz="900" dirty="0" err="1">
                  <a:latin typeface="맑은 고딕" pitchFamily="50" charset="-127"/>
                  <a:ea typeface="맑은 고딕" pitchFamily="50" charset="-127"/>
                </a:rPr>
                <a:t>할당받음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6. </a:t>
              </a:r>
              <a:r>
                <a:rPr lang="en-US" altLang="ko-KR" sz="900" dirty="0" err="1">
                  <a:latin typeface="맑은 고딕" pitchFamily="50" charset="-127"/>
                  <a:ea typeface="맑은 고딕" pitchFamily="50" charset="-127"/>
                </a:rPr>
                <a:t>bootstrap.system_call_filter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= </a:t>
              </a: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  5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버전 이후로 나온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내용으로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, 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 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부트스트랩 검사를 하기 위해서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  </a:t>
              </a:r>
              <a:r>
                <a:rPr lang="ko-KR" altLang="en-US" sz="900" dirty="0" err="1">
                  <a:latin typeface="맑은 고딕" pitchFamily="50" charset="-127"/>
                  <a:ea typeface="맑은 고딕" pitchFamily="50" charset="-127"/>
                </a:rPr>
                <a:t>여러가지의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 시스템 호출 필터를 검사함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  </a:t>
              </a:r>
              <a:r>
                <a:rPr lang="ko-KR" altLang="en-US" sz="900" dirty="0" err="1">
                  <a:latin typeface="맑은 고딕" pitchFamily="50" charset="-127"/>
                  <a:ea typeface="맑은 고딕" pitchFamily="50" charset="-127"/>
                </a:rPr>
                <a:t>필요없는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 기능이므로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 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호출 비활성화로 정의하기 위해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false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로 정의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553998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수정작업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내용 추가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주석처리된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기본값을 유지하고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하단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영역에 기본값을 참고하여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내용을 추가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atinLnBrk="0">
              <a:defRPr/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457" y="4149080"/>
            <a:ext cx="6189659" cy="19114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8056432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기본설정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 - </a:t>
            </a:r>
            <a:r>
              <a:rPr lang="en-US" altLang="ko-KR" sz="1900" dirty="0" err="1" smtClean="0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내용 추가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12840" y="1916832"/>
            <a:ext cx="4752528" cy="132343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endParaRPr lang="en-US" altLang="ko-KR" sz="1000" dirty="0" smtClean="0">
              <a:latin typeface="+mj-lt"/>
            </a:endParaRPr>
          </a:p>
          <a:p>
            <a:r>
              <a:rPr lang="en-US" altLang="ko-KR" sz="1000" dirty="0" smtClean="0">
                <a:latin typeface="+mj-lt"/>
              </a:rPr>
              <a:t># Environment</a:t>
            </a:r>
          </a:p>
          <a:p>
            <a:r>
              <a:rPr lang="en-US" altLang="ko-KR" sz="1000" dirty="0" smtClean="0">
                <a:latin typeface="+mj-lt"/>
              </a:rPr>
              <a:t>cluster.name</a:t>
            </a:r>
            <a:r>
              <a:rPr lang="en-US" altLang="ko-KR" sz="1000" dirty="0">
                <a:latin typeface="+mj-lt"/>
              </a:rPr>
              <a:t>: </a:t>
            </a:r>
            <a:r>
              <a:rPr lang="en-US" altLang="ko-KR" sz="1000" dirty="0" smtClean="0">
                <a:latin typeface="+mj-lt"/>
              </a:rPr>
              <a:t>saerom-elastic</a:t>
            </a:r>
          </a:p>
          <a:p>
            <a:r>
              <a:rPr lang="en-US" altLang="ko-KR" sz="1000" dirty="0">
                <a:latin typeface="+mj-lt"/>
              </a:rPr>
              <a:t>node.name: </a:t>
            </a:r>
            <a:r>
              <a:rPr lang="en-US" altLang="ko-KR" sz="1000" dirty="0" smtClean="0">
                <a:latin typeface="+mj-lt"/>
              </a:rPr>
              <a:t>node-elastic01</a:t>
            </a:r>
          </a:p>
          <a:p>
            <a:r>
              <a:rPr lang="en-US" altLang="ko-KR" sz="1000" dirty="0" err="1">
                <a:latin typeface="+mj-lt"/>
              </a:rPr>
              <a:t>path.data</a:t>
            </a:r>
            <a:r>
              <a:rPr lang="en-US" altLang="ko-KR" sz="1000" dirty="0">
                <a:latin typeface="+mj-lt"/>
              </a:rPr>
              <a:t>: D:\</a:t>
            </a:r>
            <a:r>
              <a:rPr lang="en-US" altLang="ko-KR" sz="1000" dirty="0" smtClean="0">
                <a:latin typeface="+mj-lt"/>
              </a:rPr>
              <a:t>elastic\elasticsearch-6.8.0\data</a:t>
            </a:r>
          </a:p>
          <a:p>
            <a:r>
              <a:rPr lang="en-US" altLang="ko-KR" sz="1000" dirty="0" err="1">
                <a:latin typeface="+mj-lt"/>
              </a:rPr>
              <a:t>path.logs</a:t>
            </a:r>
            <a:r>
              <a:rPr lang="en-US" altLang="ko-KR" sz="1000" dirty="0">
                <a:latin typeface="+mj-lt"/>
              </a:rPr>
              <a:t>: D:\</a:t>
            </a:r>
            <a:r>
              <a:rPr lang="en-US" altLang="ko-KR" sz="1000" dirty="0" smtClean="0">
                <a:latin typeface="+mj-lt"/>
              </a:rPr>
              <a:t>elastic\elasticsearch-6.8.0\logs</a:t>
            </a:r>
          </a:p>
          <a:p>
            <a:r>
              <a:rPr lang="en-US" altLang="ko-KR" sz="1000" dirty="0" err="1">
                <a:latin typeface="+mj-lt"/>
              </a:rPr>
              <a:t>bootstrap.memory_lock</a:t>
            </a:r>
            <a:r>
              <a:rPr lang="en-US" altLang="ko-KR" sz="1000" dirty="0">
                <a:latin typeface="+mj-lt"/>
              </a:rPr>
              <a:t>: </a:t>
            </a:r>
            <a:r>
              <a:rPr lang="en-US" altLang="ko-KR" sz="1000" dirty="0" smtClean="0">
                <a:latin typeface="+mj-lt"/>
              </a:rPr>
              <a:t>true</a:t>
            </a:r>
          </a:p>
          <a:p>
            <a:r>
              <a:rPr lang="en-US" altLang="ko-KR" sz="1000" dirty="0" err="1">
                <a:latin typeface="+mj-lt"/>
              </a:rPr>
              <a:t>bootstrap.system_call_filter</a:t>
            </a:r>
            <a:r>
              <a:rPr lang="en-US" altLang="ko-KR" sz="1000" dirty="0">
                <a:latin typeface="+mj-lt"/>
              </a:rPr>
              <a:t>: false</a:t>
            </a:r>
            <a:endParaRPr lang="ko-KR" alt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315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* #Network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로 타이틀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정의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1. </a:t>
              </a:r>
              <a:r>
                <a:rPr lang="en-US" altLang="ko-KR" sz="900" dirty="0" err="1">
                  <a:latin typeface="맑은 고딕" pitchFamily="50" charset="-127"/>
                  <a:ea typeface="맑은 고딕" pitchFamily="50" charset="-127"/>
                </a:rPr>
                <a:t>network.host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=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해당서버의 </a:t>
              </a:r>
              <a:r>
                <a:rPr lang="en-US" altLang="ko-KR" sz="900" dirty="0" err="1">
                  <a:latin typeface="맑은 고딕" pitchFamily="50" charset="-127"/>
                  <a:ea typeface="맑은 고딕" pitchFamily="50" charset="-127"/>
                </a:rPr>
                <a:t>ip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할당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2. </a:t>
              </a:r>
              <a:r>
                <a:rPr lang="en-US" altLang="ko-KR" sz="900" dirty="0" err="1">
                  <a:latin typeface="맑은 고딕" pitchFamily="50" charset="-127"/>
                  <a:ea typeface="맑은 고딕" pitchFamily="50" charset="-127"/>
                </a:rPr>
                <a:t>http.port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=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해당서버의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http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port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할당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3.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transport.tcp.port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= 2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개 이상의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node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를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                              사용하는 경우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,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                         node </a:t>
              </a:r>
              <a:r>
                <a:rPr lang="ko-KR" altLang="en-US" sz="900" dirty="0" err="1" smtClean="0">
                  <a:latin typeface="맑은 고딕" pitchFamily="50" charset="-127"/>
                  <a:ea typeface="맑은 고딕" pitchFamily="50" charset="-127"/>
                </a:rPr>
                <a:t>끼리의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 통신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port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553998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수정작업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내용 추가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주석처리된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기본값을 유지하고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하단 영역에 기본값을 참고하여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환경설정 내용을 추가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atinLnBrk="0">
              <a:defRPr/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4081400"/>
            <a:ext cx="3209925" cy="847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8056432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4.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기본설정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 - </a:t>
            </a:r>
            <a:r>
              <a:rPr lang="en-US" altLang="ko-KR" sz="1900" dirty="0" err="1" smtClean="0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내용 추가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12840" y="2635854"/>
            <a:ext cx="4752528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#</a:t>
            </a:r>
            <a:endParaRPr lang="en-US" altLang="ko-KR" sz="1000" dirty="0" smtClean="0">
              <a:latin typeface="+mj-lt"/>
            </a:endParaRPr>
          </a:p>
          <a:p>
            <a:r>
              <a:rPr lang="en-US" altLang="ko-KR" sz="1000" dirty="0">
                <a:latin typeface="+mj-lt"/>
              </a:rPr>
              <a:t># </a:t>
            </a:r>
            <a:r>
              <a:rPr lang="en-US" altLang="ko-KR" sz="1000" dirty="0" smtClean="0">
                <a:latin typeface="+mj-lt"/>
              </a:rPr>
              <a:t>Network</a:t>
            </a:r>
          </a:p>
          <a:p>
            <a:r>
              <a:rPr lang="en-US" altLang="ko-KR" sz="1000" dirty="0" err="1" smtClean="0">
                <a:latin typeface="+mj-lt"/>
              </a:rPr>
              <a:t>network.host</a:t>
            </a:r>
            <a:r>
              <a:rPr lang="en-US" altLang="ko-KR" sz="1000" dirty="0">
                <a:latin typeface="+mj-lt"/>
              </a:rPr>
              <a:t>: </a:t>
            </a:r>
            <a:r>
              <a:rPr lang="en-US" altLang="ko-KR" sz="1000" dirty="0" smtClean="0">
                <a:latin typeface="+mj-lt"/>
              </a:rPr>
              <a:t>125.7.235.31(local </a:t>
            </a:r>
            <a:r>
              <a:rPr lang="en-US" altLang="ko-KR" sz="1000" dirty="0" err="1" smtClean="0">
                <a:latin typeface="+mj-lt"/>
              </a:rPr>
              <a:t>ip</a:t>
            </a:r>
            <a:r>
              <a:rPr lang="en-US" altLang="ko-KR" sz="1000" dirty="0" smtClean="0">
                <a:latin typeface="+mj-lt"/>
              </a:rPr>
              <a:t>)</a:t>
            </a:r>
          </a:p>
          <a:p>
            <a:r>
              <a:rPr lang="en-US" altLang="ko-KR" sz="1000" dirty="0" err="1">
                <a:latin typeface="+mj-lt"/>
              </a:rPr>
              <a:t>http.port</a:t>
            </a:r>
            <a:r>
              <a:rPr lang="en-US" altLang="ko-KR" sz="1000" dirty="0">
                <a:latin typeface="+mj-lt"/>
              </a:rPr>
              <a:t>: </a:t>
            </a:r>
            <a:r>
              <a:rPr lang="en-US" altLang="ko-KR" sz="1000" dirty="0" smtClean="0">
                <a:latin typeface="+mj-lt"/>
              </a:rPr>
              <a:t>19200</a:t>
            </a:r>
          </a:p>
          <a:p>
            <a:r>
              <a:rPr lang="en-US" altLang="ko-KR" sz="1000" dirty="0" err="1">
                <a:latin typeface="+mj-lt"/>
              </a:rPr>
              <a:t>transport.tcp.port</a:t>
            </a:r>
            <a:r>
              <a:rPr lang="en-US" altLang="ko-KR" sz="1000" dirty="0">
                <a:latin typeface="+mj-lt"/>
              </a:rPr>
              <a:t>: 19300</a:t>
            </a:r>
            <a:endParaRPr lang="ko-KR" altLang="en-US" sz="1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829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12640" y="2924944"/>
            <a:ext cx="770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참조파일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Setting - 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28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ko-KR" altLang="en-US" sz="1900" dirty="0" smtClean="0">
                <a:latin typeface="맑은 고딕" pitchFamily="50" charset="-127"/>
                <a:ea typeface="맑은 고딕" pitchFamily="50" charset="-127"/>
              </a:rPr>
              <a:t>참조파일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setting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elastic\elasticsearch-6.8.0\config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certs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폴더생성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elastic\elasticsearch-6.8.0\config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certs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폴더 생성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759" y="2809798"/>
            <a:ext cx="5405143" cy="217569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206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ko-KR" altLang="en-US" dirty="0" smtClean="0"/>
              <a:t>목차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</a:t>
            </a:r>
            <a:endParaRPr lang="ko-KR" altLang="en-US" sz="2000" dirty="0"/>
          </a:p>
        </p:txBody>
      </p: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8504" y="1556792"/>
            <a:ext cx="89289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Download</a:t>
            </a:r>
          </a:p>
          <a:p>
            <a:pPr marL="342900" indent="-342900">
              <a:buAutoNum type="arabicPeriod"/>
            </a:pP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설치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설정 및 시작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Download</a:t>
            </a:r>
          </a:p>
          <a:p>
            <a:pPr marL="342900" indent="-342900">
              <a:buAutoNum type="arabicPeriod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설치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설정 및 시작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Plugin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설치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Mapping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설정</a:t>
            </a:r>
            <a:endParaRPr lang="en-US" altLang="ko-KR" b="1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146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참조파일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setting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elastic\elasticsearch-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6.8.0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\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config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\certs\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instances.yml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369332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- Install\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첨부파일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디렉토리의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instances.yml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파일을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D:\elastic\elasticsearch-6.8.0\config\certs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복사본 생성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570" y="4042675"/>
            <a:ext cx="5122223" cy="11607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891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참조파일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setting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Instances :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안에 내용 기입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name : 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CN=node name</a:t>
            </a: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OU=Index name</a:t>
            </a: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DC=organization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name</a:t>
            </a: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DC=com</a:t>
            </a:r>
          </a:p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 startAt="3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Filename :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 “node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name-certificates”</a:t>
            </a:r>
          </a:p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–name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앞에는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칸 공백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Filename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앞에는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칸 공백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설정하려는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node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의 값에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따라서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instances.yml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파일에 내용 정의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04426" y="1793140"/>
            <a:ext cx="4752528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instances</a:t>
            </a:r>
            <a:r>
              <a:rPr lang="en-US" altLang="ko-KR" sz="1000" dirty="0" smtClean="0"/>
              <a:t>:</a:t>
            </a:r>
          </a:p>
          <a:p>
            <a:r>
              <a:rPr lang="en-US" altLang="ko-KR" sz="1000" dirty="0" smtClean="0">
                <a:latin typeface="+mj-lt"/>
              </a:rPr>
              <a:t>  </a:t>
            </a:r>
            <a:r>
              <a:rPr lang="en-US" altLang="ko-KR" sz="1000" dirty="0">
                <a:latin typeface="+mj-lt"/>
              </a:rPr>
              <a:t>- name: "</a:t>
            </a:r>
            <a:r>
              <a:rPr lang="en-US" altLang="ko-KR" sz="1000" dirty="0" smtClean="0">
                <a:latin typeface="+mj-lt"/>
              </a:rPr>
              <a:t>CN=elastic01,OU=</a:t>
            </a:r>
            <a:r>
              <a:rPr lang="en-US" altLang="ko-KR" sz="1000" dirty="0" err="1" smtClean="0">
                <a:latin typeface="+mj-lt"/>
              </a:rPr>
              <a:t>vault,DC</a:t>
            </a:r>
            <a:r>
              <a:rPr lang="en-US" altLang="ko-KR" sz="1000" dirty="0" smtClean="0">
                <a:latin typeface="+mj-lt"/>
              </a:rPr>
              <a:t>=</a:t>
            </a:r>
            <a:r>
              <a:rPr lang="en-US" altLang="ko-KR" sz="1000" dirty="0" err="1" smtClean="0">
                <a:latin typeface="+mj-lt"/>
              </a:rPr>
              <a:t>saerom,DC</a:t>
            </a:r>
            <a:r>
              <a:rPr lang="en-US" altLang="ko-KR" sz="1000" dirty="0" smtClean="0">
                <a:latin typeface="+mj-lt"/>
              </a:rPr>
              <a:t>=com“</a:t>
            </a:r>
          </a:p>
          <a:p>
            <a:r>
              <a:rPr lang="en-US" altLang="ko-KR" sz="1000" dirty="0">
                <a:latin typeface="+mj-lt"/>
              </a:rPr>
              <a:t> </a:t>
            </a:r>
            <a:r>
              <a:rPr lang="en-US" altLang="ko-KR" sz="1000" dirty="0" smtClean="0">
                <a:latin typeface="+mj-lt"/>
              </a:rPr>
              <a:t>   filename</a:t>
            </a:r>
            <a:r>
              <a:rPr lang="en-US" altLang="ko-KR" sz="1000" dirty="0">
                <a:latin typeface="+mj-lt"/>
              </a:rPr>
              <a:t>: "elastic01-certificates"</a:t>
            </a:r>
            <a:endParaRPr lang="ko-KR" altLang="en-US" sz="1000" dirty="0">
              <a:latin typeface="+mj-lt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7905328" y="3933056"/>
            <a:ext cx="72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539" y="3023807"/>
            <a:ext cx="4408733" cy="2522484"/>
          </a:xfrm>
          <a:prstGeom prst="rect">
            <a:avLst/>
          </a:prstGeom>
        </p:spPr>
      </p:pic>
      <p:sp>
        <p:nvSpPr>
          <p:cNvPr id="23" name="사각형 설명선 22"/>
          <p:cNvSpPr/>
          <p:nvPr/>
        </p:nvSpPr>
        <p:spPr>
          <a:xfrm>
            <a:off x="3722969" y="2844755"/>
            <a:ext cx="576064" cy="360040"/>
          </a:xfrm>
          <a:prstGeom prst="wedgeRectCallout">
            <a:avLst>
              <a:gd name="adj1" fmla="val 80076"/>
              <a:gd name="adj2" fmla="val 7671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2</a:t>
            </a:r>
            <a:r>
              <a:rPr lang="ko-KR" altLang="en-US" sz="1000" dirty="0" smtClean="0">
                <a:solidFill>
                  <a:schemeClr val="tx1"/>
                </a:solidFill>
              </a:rPr>
              <a:t>칸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공백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3744192" y="3486388"/>
            <a:ext cx="576064" cy="432048"/>
          </a:xfrm>
          <a:prstGeom prst="wedgeRectCallout">
            <a:avLst>
              <a:gd name="adj1" fmla="val 78753"/>
              <a:gd name="adj2" fmla="val -40954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57886" y="3486388"/>
            <a:ext cx="4411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dirty="0" smtClean="0">
                <a:latin typeface="+mj-lt"/>
              </a:rPr>
              <a:t>4</a:t>
            </a:r>
            <a:r>
              <a:rPr lang="ko-KR" altLang="en-US" sz="1000" dirty="0" smtClean="0">
                <a:latin typeface="+mj-lt"/>
              </a:rPr>
              <a:t>칸</a:t>
            </a:r>
            <a:endParaRPr lang="en-US" altLang="ko-KR" sz="1000" dirty="0" smtClean="0">
              <a:latin typeface="+mj-lt"/>
            </a:endParaRPr>
          </a:p>
          <a:p>
            <a:pPr algn="ctr"/>
            <a:r>
              <a:rPr lang="ko-KR" altLang="en-US" sz="1000" dirty="0" smtClean="0">
                <a:latin typeface="+mj-lt"/>
              </a:rPr>
              <a:t>공백</a:t>
            </a:r>
            <a:endParaRPr lang="ko-KR" altLang="en-US" sz="1000" dirty="0">
              <a:latin typeface="+mj-lt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145" y="4144666"/>
            <a:ext cx="4500810" cy="207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3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5.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ko-KR" altLang="en-US" sz="1900" dirty="0">
                <a:latin typeface="맑은 고딕" pitchFamily="50" charset="-127"/>
                <a:ea typeface="맑은 고딕" pitchFamily="50" charset="-127"/>
              </a:rPr>
              <a:t>참조파일 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setting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Openssl.zip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파일을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elastic\elasticsearch-6.8.0\config\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하위에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openssl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폴더로 압축해제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369332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- Install\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첨부파일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디렉토리의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openssl.zip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파일을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:\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elastic\elasticsearch-6.8.0\config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압축해제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643" y="2466799"/>
            <a:ext cx="1552575" cy="695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64" y="2466799"/>
            <a:ext cx="3286125" cy="2933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5025263" y="2924944"/>
            <a:ext cx="50380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03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8584" y="2924944"/>
            <a:ext cx="770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  - Server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용 대표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3000" b="1" dirty="0" err="1" smtClean="0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 파일 생성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- 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67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Server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용 대표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파일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CA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파일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내용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정의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= </a:t>
            </a: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서버 대표 인증서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369332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elastic\elasticsearch-6.8.0\config\certs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Server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용 대표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파일 생성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내용설명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참고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200" dirty="0">
                <a:hlinkClick r:id="rId2"/>
              </a:rPr>
              <a:t>https://www.elastic.co/guide/en/elasticsearch/reference/current/certutil.html#certutil-silent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831" y="3693023"/>
            <a:ext cx="5561287" cy="93435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270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CMD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창에서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D:\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elastic\elasticsearch-6.8.0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디렉토리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이동 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우측상단의 명령어를 수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행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D:\elastic\elasticsearch-6.8.0\config\certs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Server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용 대표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파일 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생성과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정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40832" y="1840943"/>
            <a:ext cx="540060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.\bin\</a:t>
            </a:r>
            <a:r>
              <a:rPr lang="en-US" altLang="ko-KR" sz="1000" dirty="0" err="1"/>
              <a:t>elasticsearch-certutil</a:t>
            </a:r>
            <a:r>
              <a:rPr lang="en-US" altLang="ko-KR" sz="1000" dirty="0"/>
              <a:t> </a:t>
            </a:r>
            <a:r>
              <a:rPr lang="en-US" altLang="ko-KR" sz="1000" dirty="0" err="1"/>
              <a:t>ca</a:t>
            </a:r>
            <a:r>
              <a:rPr lang="en-US" altLang="ko-KR" sz="1000" dirty="0"/>
              <a:t> --days 3652 -out D:\elastic\elasticsearch-6.8.0\config\certs\elastic-stack-ca.p12 -pass ""</a:t>
            </a:r>
            <a:endParaRPr lang="ko-KR" altLang="en-US" sz="1000" dirty="0"/>
          </a:p>
        </p:txBody>
      </p:sp>
      <p:cxnSp>
        <p:nvCxnSpPr>
          <p:cNvPr id="4" name="직선 화살표 연결선 3"/>
          <p:cNvCxnSpPr/>
          <p:nvPr/>
        </p:nvCxnSpPr>
        <p:spPr>
          <a:xfrm flipV="1">
            <a:off x="2360712" y="2241053"/>
            <a:ext cx="1080120" cy="61188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40832" y="2652882"/>
            <a:ext cx="54006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elasticsearch-certutil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기능을 통해서 </a:t>
            </a:r>
            <a:r>
              <a:rPr lang="en-US" altLang="ko-KR" sz="1000" dirty="0" smtClean="0"/>
              <a:t>CA</a:t>
            </a:r>
            <a:r>
              <a:rPr lang="ko-KR" altLang="en-US" sz="1000" dirty="0" smtClean="0"/>
              <a:t>파일을 생</a:t>
            </a:r>
            <a:r>
              <a:rPr lang="ko-KR" altLang="en-US" sz="1000" dirty="0"/>
              <a:t>성</a:t>
            </a:r>
            <a:endParaRPr lang="en-US" altLang="ko-KR" sz="1000" dirty="0" smtClean="0"/>
          </a:p>
          <a:p>
            <a:r>
              <a:rPr lang="en-US" altLang="ko-KR" sz="1000" dirty="0" smtClean="0"/>
              <a:t>1. </a:t>
            </a:r>
            <a:r>
              <a:rPr lang="ko-KR" altLang="en-US" sz="1000" dirty="0" smtClean="0"/>
              <a:t>유효기간은 </a:t>
            </a:r>
            <a:r>
              <a:rPr lang="en-US" altLang="ko-KR" sz="1000" dirty="0" smtClean="0"/>
              <a:t>3652</a:t>
            </a:r>
            <a:r>
              <a:rPr lang="ko-KR" altLang="en-US" sz="1000" dirty="0" smtClean="0"/>
              <a:t>일</a:t>
            </a:r>
            <a:endParaRPr lang="en-US" altLang="ko-KR" sz="1000" dirty="0" smtClean="0"/>
          </a:p>
          <a:p>
            <a:r>
              <a:rPr lang="en-US" altLang="ko-KR" sz="1000" dirty="0" smtClean="0"/>
              <a:t>2. </a:t>
            </a:r>
            <a:r>
              <a:rPr lang="en-US" altLang="ko-KR" sz="1000" dirty="0"/>
              <a:t>D:\</a:t>
            </a:r>
            <a:r>
              <a:rPr lang="en-US" altLang="ko-KR" sz="1000" dirty="0" smtClean="0"/>
              <a:t>elastic\elasticsearch-6.8.0\config\certs</a:t>
            </a:r>
            <a:r>
              <a:rPr lang="en-US" altLang="ko-KR" sz="1000" dirty="0"/>
              <a:t> </a:t>
            </a:r>
            <a:r>
              <a:rPr lang="ko-KR" altLang="en-US" sz="1000" dirty="0" err="1" smtClean="0"/>
              <a:t>디렉토리에</a:t>
            </a:r>
            <a:endParaRPr lang="en-US" altLang="ko-KR" sz="1000" dirty="0"/>
          </a:p>
          <a:p>
            <a:r>
              <a:rPr lang="en-US" altLang="ko-KR" sz="1000" dirty="0" smtClean="0"/>
              <a:t>    elastic-stack-ca.p12 </a:t>
            </a:r>
            <a:r>
              <a:rPr lang="ko-KR" altLang="en-US" sz="1000" dirty="0" smtClean="0"/>
              <a:t>파일로 생성</a:t>
            </a:r>
            <a:endParaRPr lang="en-US" altLang="ko-KR" sz="1000" dirty="0" smtClean="0"/>
          </a:p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비밀번호는 </a:t>
            </a:r>
            <a:r>
              <a:rPr lang="en-US" altLang="ko-KR" sz="1000" dirty="0" smtClean="0"/>
              <a:t>“” </a:t>
            </a:r>
            <a:r>
              <a:rPr lang="ko-KR" altLang="en-US" sz="1000" dirty="0" smtClean="0"/>
              <a:t>빈 값으로 처리</a:t>
            </a:r>
            <a:endParaRPr lang="en-US" altLang="ko-KR" sz="1000" dirty="0" smtClean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3584848" y="2296557"/>
            <a:ext cx="0" cy="34035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Server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용 대표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파일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28" y="3805913"/>
            <a:ext cx="8300931" cy="213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5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elastic\elasticsearch-6.8.0\config\certs</a:t>
            </a:r>
          </a:p>
          <a:p>
            <a:pPr defTabSz="936625"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elastic-stack-ca.p12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파일생성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D:\elastic\elasticsearch-6.8.0\config\certs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Server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용 대표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파일 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생성확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1" y="3284984"/>
            <a:ext cx="3743325" cy="981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6.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Server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용 대표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파일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618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6616" y="2924944"/>
            <a:ext cx="770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  - Node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3000" b="1" dirty="0" err="1" smtClean="0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 파일 생성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- 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66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파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일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내용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정의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= </a:t>
            </a: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CA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대표 인증서를 바탕으로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Node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Cert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인증서를 생성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369332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elastic\elasticsearch-6.8.0\config\certs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Node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파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일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생성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내용설명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참고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200" dirty="0">
                <a:hlinkClick r:id="rId2"/>
              </a:rPr>
              <a:t>https://www.elastic.co/guide/en/elasticsearch/reference/current/certutil.html#certutil-silent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2" y="1700807"/>
            <a:ext cx="4752528" cy="44144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Node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8153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elastic\elasticsearch-6.8.0\config\certs\instances.yml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-&gt;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해당파일 유무확인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  CMD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창에서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D:\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elastic\elasticsearch-6.8.0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디렉토리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이동 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우측상단의 명령어를 수행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 Cert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인증서가 생성과정에서 마지막에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CA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인증서인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elastic-stack-ca.p12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파일의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비밀번호를 물어봄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=&gt;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빈 값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Enter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를 입력하여 진행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D:\elastic\elasticsearch-6.8.0\config\certs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Node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파일생성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생성과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정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40832" y="1840943"/>
            <a:ext cx="54006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.\bin\</a:t>
            </a:r>
            <a:r>
              <a:rPr lang="en-US" altLang="ko-KR" sz="1000" dirty="0" err="1"/>
              <a:t>elasticsearch-certutil</a:t>
            </a:r>
            <a:r>
              <a:rPr lang="en-US" altLang="ko-KR" sz="1000" dirty="0"/>
              <a:t> cert --</a:t>
            </a:r>
            <a:r>
              <a:rPr lang="en-US" altLang="ko-KR" sz="1000" dirty="0" err="1"/>
              <a:t>ca</a:t>
            </a:r>
            <a:r>
              <a:rPr lang="en-US" altLang="ko-KR" sz="1000" dirty="0"/>
              <a:t> D:\elastic\elasticsearch-6.8.0\config\certs\elastic-stack-ca.p12 --days 3652 --silent --in D:\elastic\elasticsearch-6.8.0\config\certs\instances.yml -out D:\elastic\elasticsearch-6.8.0\config\certs\elastic-certificates.zip -pass ""</a:t>
            </a:r>
            <a:endParaRPr lang="ko-KR" altLang="en-US" sz="10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643" y="4653136"/>
            <a:ext cx="5775969" cy="697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417208" y="3140968"/>
            <a:ext cx="5400600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elasticsearch-certutil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기능을 통해서 </a:t>
            </a:r>
            <a:r>
              <a:rPr lang="en-US" altLang="ko-KR" sz="1000" dirty="0" smtClean="0"/>
              <a:t>Node</a:t>
            </a:r>
            <a:r>
              <a:rPr lang="ko-KR" altLang="en-US" sz="1000" dirty="0" smtClean="0"/>
              <a:t>용 </a:t>
            </a:r>
            <a:r>
              <a:rPr lang="en-US" altLang="ko-KR" sz="1000" dirty="0" smtClean="0"/>
              <a:t>Cert </a:t>
            </a:r>
            <a:r>
              <a:rPr lang="ko-KR" altLang="en-US" sz="1000" dirty="0" smtClean="0"/>
              <a:t>파일을 생</a:t>
            </a:r>
            <a:r>
              <a:rPr lang="ko-KR" altLang="en-US" sz="1000" dirty="0"/>
              <a:t>성</a:t>
            </a:r>
            <a:endParaRPr lang="en-US" altLang="ko-KR" sz="1000" dirty="0" smtClean="0"/>
          </a:p>
          <a:p>
            <a:r>
              <a:rPr lang="en-US" altLang="ko-KR" sz="1000" dirty="0" smtClean="0"/>
              <a:t>1. </a:t>
            </a:r>
            <a:r>
              <a:rPr lang="en-US" altLang="ko-KR" sz="1000" dirty="0"/>
              <a:t>D:\</a:t>
            </a:r>
            <a:r>
              <a:rPr lang="en-US" altLang="ko-KR" sz="1000" dirty="0" smtClean="0"/>
              <a:t>elastic\elasticsearch-6.8.0\config\certs\elastic-stack-ca.p12 (CA</a:t>
            </a:r>
            <a:r>
              <a:rPr lang="ko-KR" altLang="en-US" sz="1000" dirty="0" smtClean="0"/>
              <a:t>파일 참</a:t>
            </a:r>
            <a:r>
              <a:rPr lang="ko-KR" altLang="en-US" sz="1000" dirty="0"/>
              <a:t>조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2. </a:t>
            </a:r>
            <a:r>
              <a:rPr lang="ko-KR" altLang="en-US" sz="1000" dirty="0" smtClean="0"/>
              <a:t>유효기간은 </a:t>
            </a:r>
            <a:r>
              <a:rPr lang="en-US" altLang="ko-KR" sz="1000" dirty="0" smtClean="0"/>
              <a:t>3652</a:t>
            </a:r>
            <a:r>
              <a:rPr lang="ko-KR" altLang="en-US" sz="1000" dirty="0" smtClean="0"/>
              <a:t>일</a:t>
            </a:r>
            <a:endParaRPr lang="en-US" altLang="ko-KR" sz="1000" dirty="0" smtClean="0"/>
          </a:p>
          <a:p>
            <a:r>
              <a:rPr lang="en-US" altLang="ko-KR" sz="1000" dirty="0" smtClean="0"/>
              <a:t>3. </a:t>
            </a:r>
            <a:r>
              <a:rPr lang="en-US" altLang="ko-KR" sz="1000" dirty="0"/>
              <a:t>D:\</a:t>
            </a:r>
            <a:r>
              <a:rPr lang="en-US" altLang="ko-KR" sz="1000" dirty="0" smtClean="0"/>
              <a:t>elastic\elasticsearch-6.8.0\config\certs\instances.yml </a:t>
            </a:r>
            <a:r>
              <a:rPr lang="ko-KR" altLang="en-US" sz="1000" dirty="0" smtClean="0"/>
              <a:t>파일의 내용을 참</a:t>
            </a:r>
            <a:r>
              <a:rPr lang="ko-KR" altLang="en-US" sz="1000" dirty="0"/>
              <a:t>조</a:t>
            </a:r>
            <a:endParaRPr lang="en-US" altLang="ko-KR" sz="1000" dirty="0" smtClean="0"/>
          </a:p>
          <a:p>
            <a:r>
              <a:rPr lang="en-US" altLang="ko-KR" sz="1000" dirty="0" smtClean="0"/>
              <a:t>4. </a:t>
            </a:r>
            <a:r>
              <a:rPr lang="ko-KR" altLang="en-US" sz="1000" dirty="0" smtClean="0"/>
              <a:t>참조한 파일의 값을 바탕으로</a:t>
            </a:r>
            <a:endParaRPr lang="en-US" altLang="ko-KR" sz="1000" dirty="0"/>
          </a:p>
          <a:p>
            <a:r>
              <a:rPr lang="en-US" altLang="ko-KR" sz="1000" dirty="0" smtClean="0"/>
              <a:t>    D</a:t>
            </a:r>
            <a:r>
              <a:rPr lang="en-US" altLang="ko-KR" sz="1000" dirty="0"/>
              <a:t>:\</a:t>
            </a:r>
            <a:r>
              <a:rPr lang="en-US" altLang="ko-KR" sz="1000" dirty="0" smtClean="0"/>
              <a:t>elastic\elasticsearch-6.8.0\config\certs\elastic-certificates.zip </a:t>
            </a:r>
            <a:r>
              <a:rPr lang="ko-KR" altLang="en-US" sz="1000" dirty="0" smtClean="0"/>
              <a:t>파일생성</a:t>
            </a:r>
            <a:endParaRPr lang="en-US" altLang="ko-KR" sz="1000" dirty="0" smtClean="0"/>
          </a:p>
          <a:p>
            <a:r>
              <a:rPr lang="en-US" altLang="ko-KR" sz="1000" dirty="0" smtClean="0"/>
              <a:t>5. </a:t>
            </a:r>
            <a:r>
              <a:rPr lang="ko-KR" altLang="en-US" sz="1000" dirty="0"/>
              <a:t>비밀번호는 </a:t>
            </a:r>
            <a:r>
              <a:rPr lang="en-US" altLang="ko-KR" sz="1000" dirty="0"/>
              <a:t>“” </a:t>
            </a:r>
            <a:r>
              <a:rPr lang="ko-KR" altLang="en-US" sz="1000" dirty="0"/>
              <a:t>빈 값으로 처리</a:t>
            </a:r>
            <a:endParaRPr lang="en-US" altLang="ko-KR" sz="1000" dirty="0" smtClean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2360712" y="2194887"/>
            <a:ext cx="1001931" cy="116210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3584848" y="2637827"/>
            <a:ext cx="0" cy="46113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Node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927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16696" y="3190910"/>
            <a:ext cx="7632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Download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649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elastic\elasticsearch-6.8.0\config\certs</a:t>
            </a:r>
          </a:p>
          <a:p>
            <a:pPr defTabSz="936625"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elastic-certificates.zip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생성확인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 startAt="2"/>
              <a:defRPr/>
            </a:pP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해당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zip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파일 압축해제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 startAt="2"/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 startAt="2"/>
              <a:defRPr/>
            </a:pP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압축해제된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폴더에 있는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노드마다의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폴더를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상위폴더인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:</a:t>
            </a:r>
          </a:p>
          <a:p>
            <a:pPr defTabSz="936625"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D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:\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elastic\elasticsearch-6.8.0\config\certs</a:t>
            </a: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의 디렉토리로 이동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D:\elastic\elasticsearch-6.8.0\config\certs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Node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파일생성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생성확인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1773254"/>
            <a:ext cx="3505200" cy="10191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3907980" y="2895861"/>
            <a:ext cx="0" cy="46113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Node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840" y="3460424"/>
            <a:ext cx="4317281" cy="9602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583" y="4851582"/>
            <a:ext cx="4701133" cy="1290042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3872880" y="4190068"/>
            <a:ext cx="0" cy="46113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30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elastic-certificates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폴더 제거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elastic-certificates.ZIP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파일을 제거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certs\elastic01-certificates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폴더로 이동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elastic01-certificates.p12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파일을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상위폴더이동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D:\elastic\elasticsearch-6.8.0\config\certs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Node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파일생성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생성확인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7.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Node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422" y="2037918"/>
            <a:ext cx="4738663" cy="660494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>
            <a:off x="3907980" y="2895861"/>
            <a:ext cx="0" cy="46113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840" y="3445023"/>
            <a:ext cx="4772571" cy="9874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686" y="4803618"/>
            <a:ext cx="4611482" cy="1079762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>
            <a:off x="3907980" y="4293096"/>
            <a:ext cx="0" cy="46113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67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24608" y="2780928"/>
            <a:ext cx="770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  - Client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3000" b="1" dirty="0" err="1" smtClean="0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 파일 생성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- 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620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700808"/>
            <a:ext cx="5847977" cy="4465682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71922"/>
            <a:ext cx="2656391" cy="3976558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Client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인증용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Cert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인증서 내용정의 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= </a:t>
            </a: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처럼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Client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프로그램을 통해서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Server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에게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Request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할 때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필요한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Client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Cert 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파일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369332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D:\elastic\elasticsearch-6.8.0\config\certs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Client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파일생성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내용설명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참고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200" dirty="0" smtClean="0">
                <a:hlinkClick r:id="rId2"/>
              </a:rPr>
              <a:t>https</a:t>
            </a:r>
            <a:r>
              <a:rPr lang="en-US" altLang="ko-KR" sz="1200" dirty="0">
                <a:hlinkClick r:id="rId2"/>
              </a:rPr>
              <a:t>://www.elastic.co/kr/blog/elasticsearch-security-configure-tls-ssl-pki-authentication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015" y="2780928"/>
            <a:ext cx="5532920" cy="238767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Client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07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700808"/>
            <a:ext cx="5847977" cy="4465682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71922"/>
            <a:ext cx="2656391" cy="3976558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  CMD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창에서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D:\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elastic\elasticsearch-6.8.0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디렉토리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이동 후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우측상단의 명령어를 수행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인증서 생성과정에서 마지막에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CA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인증서인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elastic-stack-ca.p12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파일의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비밀번호를 물어봄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=&gt;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빈 값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Enter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를 입력하여 진행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D:\elastic\elasticsearch-6.8.0\config\certs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Client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파일생성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생성과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정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40832" y="1840943"/>
            <a:ext cx="54006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.\bin\</a:t>
            </a:r>
            <a:r>
              <a:rPr lang="en-US" altLang="ko-KR" sz="1000" dirty="0" err="1"/>
              <a:t>elasticsearch-certutil</a:t>
            </a:r>
            <a:r>
              <a:rPr lang="en-US" altLang="ko-KR" sz="1000" dirty="0"/>
              <a:t> cert --</a:t>
            </a:r>
            <a:r>
              <a:rPr lang="en-US" altLang="ko-KR" sz="1000" dirty="0" err="1"/>
              <a:t>ca</a:t>
            </a:r>
            <a:r>
              <a:rPr lang="en-US" altLang="ko-KR" sz="1000" dirty="0"/>
              <a:t> D:\elastic\elasticsearch-6.8.0\config\certs\elastic-stack-ca.p12 --days 3652 --silent -name CN=elastic01,OU=</a:t>
            </a:r>
            <a:r>
              <a:rPr lang="en-US" altLang="ko-KR" sz="1000" dirty="0" err="1"/>
              <a:t>vault,DC</a:t>
            </a:r>
            <a:r>
              <a:rPr lang="en-US" altLang="ko-KR" sz="1000" dirty="0"/>
              <a:t>=</a:t>
            </a:r>
            <a:r>
              <a:rPr lang="en-US" altLang="ko-KR" sz="1000" dirty="0" err="1"/>
              <a:t>saerom,DC</a:t>
            </a:r>
            <a:r>
              <a:rPr lang="en-US" altLang="ko-KR" sz="1000" dirty="0"/>
              <a:t>=com -out D:\elastic\elasticsearch-6.8.0\config\certs\elastic-client.p12 -pass ""</a:t>
            </a:r>
            <a:endParaRPr lang="ko-KR" altLang="en-US" sz="10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797" y="4797152"/>
            <a:ext cx="5679356" cy="846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 flipV="1">
            <a:off x="2360712" y="2348880"/>
            <a:ext cx="1080120" cy="503685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800872" y="2600722"/>
            <a:ext cx="0" cy="46113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17208" y="3212976"/>
            <a:ext cx="54006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 smtClean="0"/>
              <a:t>elasticsearch-certutil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기능을 통해서 </a:t>
            </a:r>
            <a:r>
              <a:rPr lang="en-US" altLang="ko-KR" sz="1000" dirty="0" smtClean="0"/>
              <a:t>Client</a:t>
            </a:r>
            <a:r>
              <a:rPr lang="ko-KR" altLang="en-US" sz="1000" dirty="0" smtClean="0"/>
              <a:t>용 </a:t>
            </a:r>
            <a:r>
              <a:rPr lang="en-US" altLang="ko-KR" sz="1000" dirty="0" smtClean="0"/>
              <a:t>Cert</a:t>
            </a:r>
            <a:r>
              <a:rPr lang="ko-KR" altLang="en-US" sz="1000" dirty="0" smtClean="0"/>
              <a:t>파일을 생</a:t>
            </a:r>
            <a:r>
              <a:rPr lang="ko-KR" altLang="en-US" sz="1000" dirty="0"/>
              <a:t>성</a:t>
            </a:r>
            <a:endParaRPr lang="en-US" altLang="ko-KR" sz="1000" dirty="0" smtClean="0"/>
          </a:p>
          <a:p>
            <a:r>
              <a:rPr lang="en-US" altLang="ko-KR" sz="1000" dirty="0" smtClean="0"/>
              <a:t>1. </a:t>
            </a:r>
            <a:r>
              <a:rPr lang="en-US" altLang="ko-KR" sz="1000" dirty="0"/>
              <a:t>D:\</a:t>
            </a:r>
            <a:r>
              <a:rPr lang="en-US" altLang="ko-KR" sz="1000" dirty="0" smtClean="0"/>
              <a:t>elastic\elasticsearch-6.8.0\config\certs\elastic-stack-ca.p12 (CA</a:t>
            </a:r>
            <a:r>
              <a:rPr lang="ko-KR" altLang="en-US" sz="1000" dirty="0" smtClean="0"/>
              <a:t>파일 참</a:t>
            </a:r>
            <a:r>
              <a:rPr lang="ko-KR" altLang="en-US" sz="1000" dirty="0"/>
              <a:t>조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2. </a:t>
            </a:r>
            <a:r>
              <a:rPr lang="ko-KR" altLang="en-US" sz="1000" dirty="0" smtClean="0"/>
              <a:t>유효기간은 </a:t>
            </a:r>
            <a:r>
              <a:rPr lang="en-US" altLang="ko-KR" sz="1000" dirty="0" smtClean="0"/>
              <a:t>3652</a:t>
            </a:r>
            <a:r>
              <a:rPr lang="ko-KR" altLang="en-US" sz="1000" dirty="0" smtClean="0"/>
              <a:t>일</a:t>
            </a:r>
            <a:endParaRPr lang="en-US" altLang="ko-KR" sz="1000" dirty="0" smtClean="0"/>
          </a:p>
          <a:p>
            <a:r>
              <a:rPr lang="en-US" altLang="ko-KR" sz="1000" dirty="0" smtClean="0"/>
              <a:t>3. </a:t>
            </a:r>
            <a:r>
              <a:rPr lang="ko-KR" altLang="en-US" sz="1000" dirty="0" smtClean="0"/>
              <a:t>어떤 </a:t>
            </a:r>
            <a:r>
              <a:rPr lang="en-US" altLang="ko-KR" sz="1000" dirty="0" smtClean="0"/>
              <a:t>Node</a:t>
            </a:r>
            <a:r>
              <a:rPr lang="ko-KR" altLang="en-US" sz="1000" dirty="0" smtClean="0"/>
              <a:t>의 </a:t>
            </a:r>
            <a:r>
              <a:rPr lang="en-US" altLang="ko-KR" sz="1000" dirty="0" smtClean="0"/>
              <a:t>Client</a:t>
            </a:r>
            <a:r>
              <a:rPr lang="ko-KR" altLang="en-US" sz="1000" dirty="0" smtClean="0"/>
              <a:t>용인지 정의</a:t>
            </a:r>
            <a:endParaRPr lang="en-US" altLang="ko-KR" sz="1000" dirty="0" smtClean="0"/>
          </a:p>
          <a:p>
            <a:r>
              <a:rPr lang="en-US" altLang="ko-KR" sz="1000" dirty="0" smtClean="0"/>
              <a:t>    -</a:t>
            </a:r>
            <a:r>
              <a:rPr lang="en-US" altLang="ko-KR" sz="1000" dirty="0"/>
              <a:t>name CN=elastic01,OU=</a:t>
            </a:r>
            <a:r>
              <a:rPr lang="en-US" altLang="ko-KR" sz="1000" dirty="0" err="1"/>
              <a:t>vault,DC</a:t>
            </a:r>
            <a:r>
              <a:rPr lang="en-US" altLang="ko-KR" sz="1000" dirty="0"/>
              <a:t>=</a:t>
            </a:r>
            <a:r>
              <a:rPr lang="en-US" altLang="ko-KR" sz="1000" dirty="0" err="1"/>
              <a:t>saerom,DC</a:t>
            </a:r>
            <a:r>
              <a:rPr lang="en-US" altLang="ko-KR" sz="1000" dirty="0"/>
              <a:t>=com</a:t>
            </a:r>
            <a:endParaRPr lang="en-US" altLang="ko-KR" sz="1000" dirty="0" smtClean="0"/>
          </a:p>
          <a:p>
            <a:r>
              <a:rPr lang="en-US" altLang="ko-KR" sz="1000" dirty="0" smtClean="0"/>
              <a:t>4. </a:t>
            </a:r>
            <a:r>
              <a:rPr lang="ko-KR" altLang="en-US" sz="1000" dirty="0" smtClean="0"/>
              <a:t>참조한 파일의 값을 바탕으로</a:t>
            </a:r>
            <a:endParaRPr lang="en-US" altLang="ko-KR" sz="1000" dirty="0"/>
          </a:p>
          <a:p>
            <a:r>
              <a:rPr lang="en-US" altLang="ko-KR" sz="1000" dirty="0" smtClean="0"/>
              <a:t>    D</a:t>
            </a:r>
            <a:r>
              <a:rPr lang="en-US" altLang="ko-KR" sz="1000" dirty="0"/>
              <a:t>:\elastic\elasticsearch-6.8.0\config\certs\elastic-client.p12 </a:t>
            </a:r>
            <a:r>
              <a:rPr lang="ko-KR" altLang="en-US" sz="1000" dirty="0" smtClean="0"/>
              <a:t>파일생성</a:t>
            </a:r>
            <a:endParaRPr lang="en-US" altLang="ko-KR" sz="1000" dirty="0" smtClean="0"/>
          </a:p>
          <a:p>
            <a:r>
              <a:rPr lang="en-US" altLang="ko-KR" sz="1000" dirty="0" smtClean="0"/>
              <a:t>5. </a:t>
            </a:r>
            <a:r>
              <a:rPr lang="ko-KR" altLang="en-US" sz="1000" dirty="0"/>
              <a:t>비밀번호는 </a:t>
            </a:r>
            <a:r>
              <a:rPr lang="en-US" altLang="ko-KR" sz="1000" dirty="0"/>
              <a:t>“” </a:t>
            </a:r>
            <a:r>
              <a:rPr lang="ko-KR" altLang="en-US" sz="1000" dirty="0"/>
              <a:t>빈 값으로 처리</a:t>
            </a:r>
            <a:endParaRPr lang="en-US" altLang="ko-KR" sz="1000" dirty="0" smtClean="0"/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Client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25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700808"/>
            <a:ext cx="5847977" cy="4465682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71922"/>
            <a:ext cx="2656391" cy="3976558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elastic\elasticsearch-6.8.0\config\certs</a:t>
            </a:r>
          </a:p>
          <a:p>
            <a:pPr defTabSz="936625"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elastic-client.p12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파일생성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D:\elastic\elasticsearch-6.8.0\config\certs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Client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파일생성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생성확인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8.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Client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Cert(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258" y="2552102"/>
            <a:ext cx="5157158" cy="134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4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08584" y="2924944"/>
            <a:ext cx="770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9.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  - Client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인증용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3000" b="1" dirty="0" err="1" smtClean="0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 파일 생성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- 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20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700808"/>
            <a:ext cx="5847977" cy="4465682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71922"/>
            <a:ext cx="2656391" cy="3976558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Client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인증용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CA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인증서 내용정의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= </a:t>
            </a: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처럼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Client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프로그램을 통해서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Server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에게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Request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할 때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필요한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Client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인증용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인증서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파일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369332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Client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인증용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CA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인증서 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내용설명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참고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url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= </a:t>
            </a:r>
            <a:r>
              <a:rPr lang="en-US" altLang="ko-KR" sz="1200" dirty="0" smtClean="0">
                <a:hlinkClick r:id="rId2"/>
              </a:rPr>
              <a:t>https</a:t>
            </a:r>
            <a:r>
              <a:rPr lang="en-US" altLang="ko-KR" sz="1200" dirty="0">
                <a:hlinkClick r:id="rId2"/>
              </a:rPr>
              <a:t>://www.elastic.co/kr/blog/elasticsearch-security-configure-tls-ssl-pki-authentication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9.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Client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인증용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615" y="1830708"/>
            <a:ext cx="5691250" cy="41035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250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/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CMD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창을 새롭게 실행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/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/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elastic\elasticsearch-6.8.0\config\opens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의 디렉토리로 이동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openssl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디렉토리를 인식을 위해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CMD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명령창을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새롭게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수행함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008784" y="2348881"/>
            <a:ext cx="408424" cy="36003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9.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Client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인증용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63" y="2053087"/>
            <a:ext cx="451485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0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1. CMD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창에서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우측상단의 명령어를 수행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3.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인증서 생성과정에서 마지막에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Client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Cert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인증서인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elastic-client.p12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파일의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비밀번호를 물어봄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=&gt;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빈 값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Enter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를 입력하여 진행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Client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인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증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용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CA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인증서 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생성과정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40832" y="1840943"/>
            <a:ext cx="5400600" cy="553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openssl</a:t>
            </a:r>
            <a:r>
              <a:rPr lang="en-US" altLang="ko-KR" sz="1000" dirty="0"/>
              <a:t> pkcs12 -in D:\elastic\elasticsearch-6.8.0\config\certs\elastic-client.p12 -</a:t>
            </a:r>
            <a:r>
              <a:rPr lang="en-US" altLang="ko-KR" sz="1000" dirty="0" err="1"/>
              <a:t>cacerts</a:t>
            </a:r>
            <a:r>
              <a:rPr lang="en-US" altLang="ko-KR" sz="1000" dirty="0"/>
              <a:t> -</a:t>
            </a:r>
            <a:r>
              <a:rPr lang="en-US" altLang="ko-KR" sz="1000" dirty="0" err="1"/>
              <a:t>nokeys</a:t>
            </a:r>
            <a:r>
              <a:rPr lang="en-US" altLang="ko-KR" sz="1000" dirty="0"/>
              <a:t> -chain | </a:t>
            </a:r>
            <a:r>
              <a:rPr lang="en-US" altLang="ko-KR" sz="1000" dirty="0" err="1"/>
              <a:t>sed</a:t>
            </a:r>
            <a:r>
              <a:rPr lang="en-US" altLang="ko-KR" sz="1000" dirty="0"/>
              <a:t> -ne "/-BEGIN CERTIFICATE-/,/-END CERTIFICATE-/p" &gt; D:\elastic\elasticsearch-6.8.0\client-ca.cer</a:t>
            </a:r>
            <a:endParaRPr lang="ko-KR" altLang="en-US" sz="10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3008784" y="2348881"/>
            <a:ext cx="408424" cy="360039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800872" y="2600722"/>
            <a:ext cx="0" cy="46113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17208" y="3212976"/>
            <a:ext cx="5400600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elastic\elasticsearch6.8.0\config\openssl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폴더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내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파일들을 통해서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1000" dirty="0" smtClean="0"/>
              <a:t>Client</a:t>
            </a:r>
            <a:r>
              <a:rPr lang="ko-KR" altLang="en-US" sz="1000" dirty="0" smtClean="0"/>
              <a:t>용 </a:t>
            </a:r>
            <a:r>
              <a:rPr lang="en-US" altLang="ko-KR" sz="1000" dirty="0" smtClean="0"/>
              <a:t>CA </a:t>
            </a:r>
            <a:r>
              <a:rPr lang="ko-KR" altLang="en-US" sz="1000" dirty="0" smtClean="0"/>
              <a:t>파일을 생</a:t>
            </a:r>
            <a:r>
              <a:rPr lang="ko-KR" altLang="en-US" sz="1000" dirty="0"/>
              <a:t>성</a:t>
            </a:r>
            <a:endParaRPr lang="en-US" altLang="ko-KR" sz="1000" dirty="0" smtClean="0"/>
          </a:p>
          <a:p>
            <a:r>
              <a:rPr lang="en-US" altLang="ko-KR" sz="1000" dirty="0" smtClean="0"/>
              <a:t>1. </a:t>
            </a:r>
            <a:r>
              <a:rPr lang="en-US" altLang="ko-KR" sz="1000" dirty="0"/>
              <a:t>D:\elastic\elasticsearch-6.8.0\config\certs\elastic-client.p12</a:t>
            </a:r>
            <a:r>
              <a:rPr lang="en-US" altLang="ko-KR" sz="1000" dirty="0" smtClean="0"/>
              <a:t> (Cert </a:t>
            </a:r>
            <a:r>
              <a:rPr lang="ko-KR" altLang="en-US" sz="1000" dirty="0" smtClean="0"/>
              <a:t>파일 참</a:t>
            </a:r>
            <a:r>
              <a:rPr lang="ko-KR" altLang="en-US" sz="1000" dirty="0"/>
              <a:t>조</a:t>
            </a:r>
            <a:r>
              <a:rPr lang="en-US" altLang="ko-KR" sz="1000" dirty="0" smtClean="0"/>
              <a:t>)</a:t>
            </a:r>
          </a:p>
          <a:p>
            <a:r>
              <a:rPr lang="en-US" altLang="ko-KR" sz="1000" dirty="0" smtClean="0"/>
              <a:t>2</a:t>
            </a:r>
            <a:r>
              <a:rPr lang="en-US" altLang="ko-KR" sz="1000" dirty="0"/>
              <a:t>. D:\</a:t>
            </a:r>
            <a:r>
              <a:rPr lang="en-US" altLang="ko-KR" sz="1000" dirty="0" smtClean="0"/>
              <a:t>elastic\elasticsearch-6.8.0\client-ca.cer CA </a:t>
            </a:r>
            <a:r>
              <a:rPr lang="ko-KR" altLang="en-US" sz="1000" dirty="0" smtClean="0"/>
              <a:t>파일생성</a:t>
            </a:r>
            <a:endParaRPr lang="en-US" altLang="ko-KR" sz="1000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091" y="4797152"/>
            <a:ext cx="5738172" cy="1169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9.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Client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인증용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07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Download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  <a:hlinkClick r:id="rId2"/>
                </a:rPr>
                <a:t>https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  <a:hlinkClick r:id="rId2"/>
                </a:rPr>
                <a:t>://www.elastic.co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  <a:hlinkClick r:id="rId2"/>
                </a:rPr>
                <a:t>/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접속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페이지 상단의 무료로 시작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클릭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Elsticsearch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-&gt;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다운로드 클릭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설치 파일을 다운로드 하기 위한 페이지로 접속합니다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013" y="2243124"/>
            <a:ext cx="5961999" cy="28557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3" y="4021145"/>
            <a:ext cx="4705671" cy="20850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7401272" y="2276872"/>
            <a:ext cx="864096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800872" y="5614235"/>
            <a:ext cx="610096" cy="238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H="1">
            <a:off x="4520952" y="2672916"/>
            <a:ext cx="3024336" cy="270030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65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elastic\elasticsearch-6.8.0</a:t>
            </a:r>
          </a:p>
          <a:p>
            <a:pPr defTabSz="936625"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  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client-ca.cer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파일생성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D:\elastic\elasticsearch-6.8.0 </a:t>
            </a: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디렉토리에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Client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인증용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CA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인증서 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생성확인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062" y="2276872"/>
            <a:ext cx="5076825" cy="3581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9.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Client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인증용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CA(</a:t>
            </a:r>
            <a:r>
              <a:rPr lang="ko-KR" altLang="en-US" sz="1800" dirty="0" err="1">
                <a:latin typeface="맑은 고딕" pitchFamily="50" charset="-127"/>
                <a:ea typeface="맑은 고딕" pitchFamily="50" charset="-127"/>
              </a:rPr>
              <a:t>인증자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파일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59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52600" y="2852936"/>
            <a:ext cx="77048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en-US" altLang="ko-KR" sz="3000" b="1" dirty="0" err="1" smtClean="0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내용추가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25509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8" y="1743250"/>
            <a:ext cx="2773441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281146" y="2246942"/>
            <a:ext cx="2766854" cy="3990370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* Security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정의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1.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xpack.security.enabled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: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보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안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사용여부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2.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xpack.security.transport.ssl.enabled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: </a:t>
            </a: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node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끼리 </a:t>
            </a:r>
            <a:r>
              <a:rPr lang="ko-KR" altLang="en-US" sz="900" dirty="0" err="1" smtClean="0">
                <a:latin typeface="맑은 고딕" pitchFamily="50" charset="-127"/>
                <a:ea typeface="맑은 고딕" pitchFamily="50" charset="-127"/>
              </a:rPr>
              <a:t>통신할때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ssl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사용여부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3.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xpack.security.transport.ssl.verification_mode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:</a:t>
            </a: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보안 인증 방법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4.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xpack.security.transport.ssl.keystore.path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:</a:t>
            </a: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보안 인증 키 저장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소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path</a:t>
            </a:r>
          </a:p>
          <a:p>
            <a:pPr defTabSz="936625"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5. </a:t>
            </a:r>
            <a:r>
              <a:rPr lang="en-US" altLang="ko-KR" sz="900" dirty="0" err="1" smtClean="0">
                <a:latin typeface="맑은 고딕" pitchFamily="50" charset="-127"/>
                <a:ea typeface="맑은 고딕" pitchFamily="50" charset="-127"/>
              </a:rPr>
              <a:t>xpack.security.transport.ssl.truststore.path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:</a:t>
            </a: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인증 저장소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path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7008" y="1228110"/>
            <a:ext cx="9216511" cy="369332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또는 다른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elastic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서버간에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transport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통신 설정을 정의함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Transport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ssl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통신 설정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내용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내용추가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41571" y="2254380"/>
            <a:ext cx="65614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#</a:t>
            </a:r>
            <a:endParaRPr lang="en-US" altLang="ko-KR" sz="1000" b="1" dirty="0" smtClean="0">
              <a:latin typeface="+mj-lt"/>
            </a:endParaRPr>
          </a:p>
          <a:p>
            <a:r>
              <a:rPr lang="en-US" altLang="ko-KR" sz="1000" b="1" dirty="0" smtClean="0">
                <a:latin typeface="+mj-lt"/>
              </a:rPr>
              <a:t># </a:t>
            </a:r>
            <a:r>
              <a:rPr lang="en-US" altLang="ko-KR" sz="1000" b="1" dirty="0">
                <a:latin typeface="+mj-lt"/>
              </a:rPr>
              <a:t>Security</a:t>
            </a:r>
          </a:p>
          <a:p>
            <a:r>
              <a:rPr lang="en-US" altLang="ko-KR" sz="1000" b="1" dirty="0" err="1" smtClean="0">
                <a:latin typeface="+mj-lt"/>
              </a:rPr>
              <a:t>xpack.security.enabled</a:t>
            </a:r>
            <a:r>
              <a:rPr lang="en-US" altLang="ko-KR" sz="1000" b="1" dirty="0">
                <a:latin typeface="+mj-lt"/>
              </a:rPr>
              <a:t>: </a:t>
            </a:r>
            <a:r>
              <a:rPr lang="en-US" altLang="ko-KR" sz="1000" b="1" dirty="0" smtClean="0">
                <a:solidFill>
                  <a:srgbClr val="3BABFF"/>
                </a:solidFill>
                <a:latin typeface="+mj-lt"/>
              </a:rPr>
              <a:t>true</a:t>
            </a:r>
          </a:p>
          <a:p>
            <a:r>
              <a:rPr lang="en-US" altLang="ko-KR" sz="1000" b="1" dirty="0" err="1" smtClean="0">
                <a:latin typeface="+mj-lt"/>
              </a:rPr>
              <a:t>xpack.security.transport.ssl.enabled</a:t>
            </a:r>
            <a:r>
              <a:rPr lang="en-US" altLang="ko-KR" sz="1000" b="1" dirty="0">
                <a:latin typeface="+mj-lt"/>
              </a:rPr>
              <a:t>: </a:t>
            </a:r>
            <a:r>
              <a:rPr lang="en-US" altLang="ko-KR" sz="1000" b="1" dirty="0" smtClean="0">
                <a:solidFill>
                  <a:srgbClr val="3BABFF"/>
                </a:solidFill>
                <a:latin typeface="+mj-lt"/>
              </a:rPr>
              <a:t>true</a:t>
            </a:r>
          </a:p>
          <a:p>
            <a:r>
              <a:rPr lang="en-US" altLang="ko-KR" sz="1000" b="1" dirty="0" err="1" smtClean="0">
                <a:latin typeface="+mj-lt"/>
              </a:rPr>
              <a:t>xpack.security.transport.ssl.verification_mode</a:t>
            </a:r>
            <a:r>
              <a:rPr lang="en-US" altLang="ko-KR" sz="1000" b="1" dirty="0">
                <a:latin typeface="+mj-lt"/>
              </a:rPr>
              <a:t>: </a:t>
            </a:r>
            <a:r>
              <a:rPr lang="en-US" altLang="ko-KR" sz="1000" b="1" dirty="0" smtClean="0">
                <a:solidFill>
                  <a:srgbClr val="3BABFF"/>
                </a:solidFill>
                <a:latin typeface="+mj-lt"/>
              </a:rPr>
              <a:t>certificate</a:t>
            </a:r>
          </a:p>
          <a:p>
            <a:r>
              <a:rPr lang="en-US" altLang="ko-KR" sz="1000" b="1" dirty="0" err="1" smtClean="0">
                <a:latin typeface="+mj-lt"/>
              </a:rPr>
              <a:t>xpack.security.transport.ssl.keystore.path</a:t>
            </a:r>
            <a:r>
              <a:rPr lang="en-US" altLang="ko-KR" sz="1000" b="1" dirty="0">
                <a:latin typeface="+mj-lt"/>
              </a:rPr>
              <a:t>: </a:t>
            </a:r>
            <a:r>
              <a:rPr lang="en-US" altLang="ko-KR" sz="1000" b="1" dirty="0" smtClean="0">
                <a:solidFill>
                  <a:srgbClr val="3BABFF"/>
                </a:solidFill>
                <a:latin typeface="+mj-lt"/>
              </a:rPr>
              <a:t>certs\elastic01-certificates.p12</a:t>
            </a:r>
          </a:p>
          <a:p>
            <a:r>
              <a:rPr lang="en-US" altLang="ko-KR" sz="1000" b="1" dirty="0" err="1" smtClean="0">
                <a:latin typeface="+mj-lt"/>
              </a:rPr>
              <a:t>xpack.security.transport.ssl.truststore.path</a:t>
            </a:r>
            <a:r>
              <a:rPr lang="en-US" altLang="ko-KR" sz="1000" b="1" dirty="0">
                <a:latin typeface="+mj-lt"/>
              </a:rPr>
              <a:t>: </a:t>
            </a:r>
            <a:r>
              <a:rPr lang="en-US" altLang="ko-KR" sz="1000" b="1" dirty="0">
                <a:solidFill>
                  <a:srgbClr val="3BABFF"/>
                </a:solidFill>
                <a:latin typeface="+mj-lt"/>
              </a:rPr>
              <a:t>certs\elastic01-certificates.p12</a:t>
            </a:r>
            <a:endParaRPr lang="ko-KR" altLang="en-US" sz="1000" b="1" dirty="0">
              <a:solidFill>
                <a:srgbClr val="3BABFF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442" y="4149080"/>
            <a:ext cx="6300563" cy="122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0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6616" y="2996952"/>
            <a:ext cx="77048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11.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기본 비밀번호 생성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2242936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D:\elastic\elasticsearch-6.8.0</a:t>
            </a: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디렉토리 이동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우측 명령어 수행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서비스 설치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228600" indent="-228600" defTabSz="936625">
              <a:buAutoNum type="arabicPeriod" startAt="3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 startAt="3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서비스에 들어가서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ElasticSearach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6.8.0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서비스 생성 확인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기본 계정 패스워드 생성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선행작업으로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서비스 설치와 서비스 시작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11.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기본 비밀번호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59219" y="2053087"/>
            <a:ext cx="538221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36625">
              <a:defRPr/>
            </a:pP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.\bin\elasticsearch-service.bat install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2360712" y="2420784"/>
            <a:ext cx="1224136" cy="576168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219" y="3933056"/>
            <a:ext cx="5450980" cy="1595008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4378449" y="2440199"/>
            <a:ext cx="1654671" cy="206892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24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D:\elastic\elasticsearch-6.8.0</a:t>
            </a: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디렉토리 이동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2.  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우측 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명령어 수행 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900" dirty="0">
                <a:latin typeface="맑은 고딕" pitchFamily="50" charset="-127"/>
                <a:ea typeface="맑은 고딕" pitchFamily="50" charset="-127"/>
              </a:rPr>
              <a:t>서비스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실행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기본 계정 패스워드 생성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선행작업으로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서비스 설치와 서비스 시작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11.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기본 비밀번호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2504728" y="2420784"/>
            <a:ext cx="1080120" cy="28808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66049" y="2259201"/>
            <a:ext cx="5382213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defTabSz="936625">
              <a:defRPr/>
            </a:pP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.\bin\elasticsearch-service.bat start</a:t>
            </a: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4448944" y="2708868"/>
            <a:ext cx="0" cy="972243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612" y="3879563"/>
            <a:ext cx="5419725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97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CMD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창에서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D:\elastic\elasticsearch-6.8.0</a:t>
            </a:r>
          </a:p>
          <a:p>
            <a:pPr defTabSz="936625">
              <a:defRPr/>
            </a:pP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디렉토리로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이동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우측 상단의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명령어 수행하여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초기패스워드 생성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계속 진행여부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y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를 입력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4.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각각의 계정과 비밀번호 따로 저장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(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특히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elasitc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값은 기억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 startAt="3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기본 계정 패스워드 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패스워드 생성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05175" y="1861320"/>
            <a:ext cx="540060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.\bin\</a:t>
            </a:r>
            <a:r>
              <a:rPr lang="en-US" altLang="ko-KR" sz="10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-setup-passwords auto</a:t>
            </a:r>
            <a:endParaRPr lang="ko-KR" altLang="en-US" sz="10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2479526" y="2107541"/>
            <a:ext cx="1025649" cy="63869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11.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기본 비밀번호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646" y="2297154"/>
            <a:ext cx="5505423" cy="362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4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CMD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창에서 표시된 비밀번호들을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메모장에 복사하여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D:\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디렉토리에  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계정정보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.txt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파일로 저장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기본 계정 패스워드 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패스워드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local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복사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11.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기본 비밀번호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750" y="2204864"/>
            <a:ext cx="55054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5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http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:// + Host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ip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+ :19200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 (</a:t>
            </a:r>
            <a:r>
              <a:rPr lang="en-US" altLang="ko-KR" sz="1000" dirty="0" smtClean="0">
                <a:hlinkClick r:id="rId2"/>
              </a:rPr>
              <a:t>http://</a:t>
            </a:r>
            <a:r>
              <a:rPr lang="en-US" altLang="ko-KR" sz="1000" dirty="0">
                <a:hlinkClick r:id="rId2"/>
              </a:rPr>
              <a:t>125.7.235.190:19200</a:t>
            </a:r>
            <a:r>
              <a:rPr lang="en-US" altLang="ko-KR" sz="1000" dirty="0" smtClean="0">
                <a:hlinkClick r:id="rId2"/>
              </a:rPr>
              <a:t>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접속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 startAt="2"/>
              <a:defRPr/>
            </a:pP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ie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chrome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브라우저 별로 해당 영역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클릭하여 웹 페이지 이동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기본 계정 패스워드 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확인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http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32" y="1840942"/>
            <a:ext cx="3486151" cy="32242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3453048"/>
            <a:ext cx="3586835" cy="26363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11.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기본 비밀번호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67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생성된 계정과 비밀번호 내역에서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계정과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비밀번호 입력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기본 계정 패스워드 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Web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으로 확인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http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11.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기본 비밀번호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552" y="3068960"/>
            <a:ext cx="7632848" cy="297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2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Download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Download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Elsticsearch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페이지에서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하단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“past releases”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클릭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설치 파일을 다운로드 하기 위한 페이지로 접속합니다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928" y="2011280"/>
            <a:ext cx="4505335" cy="393743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직사각형 31"/>
          <p:cNvSpPr/>
          <p:nvPr/>
        </p:nvSpPr>
        <p:spPr>
          <a:xfrm>
            <a:off x="7176179" y="5696285"/>
            <a:ext cx="738217" cy="238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432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 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서비스 가동 내용확인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기본 계정 패스워드 생성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Web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으로 확인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http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11.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기본 비밀번호 생성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015" y="2276872"/>
            <a:ext cx="40290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0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6576" y="2587551"/>
            <a:ext cx="77048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SSL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Setting 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73840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 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CMD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창에서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D:\elastic\elasticsearch-6.8.0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000" dirty="0" err="1">
                <a:latin typeface="맑은 고딕" pitchFamily="50" charset="-127"/>
                <a:ea typeface="맑은 고딕" pitchFamily="50" charset="-127"/>
              </a:rPr>
              <a:t>디렉토리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 이동 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우측상단의 명령어를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수행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  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서비스를 중지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Elastic Server SSL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Setting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작업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선행작업으로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서비스를 중지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871" y="3897645"/>
            <a:ext cx="5621208" cy="519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84848" y="2053087"/>
            <a:ext cx="496855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.\bin\elasticsearch-service.bat stop</a:t>
            </a:r>
            <a:endParaRPr lang="ko-KR" altLang="en-US" sz="1000" dirty="0"/>
          </a:p>
        </p:txBody>
      </p:sp>
      <p:cxnSp>
        <p:nvCxnSpPr>
          <p:cNvPr id="14" name="직선 화살표 연결선 13"/>
          <p:cNvCxnSpPr/>
          <p:nvPr/>
        </p:nvCxnSpPr>
        <p:spPr>
          <a:xfrm flipV="1">
            <a:off x="2369222" y="2299308"/>
            <a:ext cx="1071610" cy="516737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SSL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9126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Security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영역에 내용 정의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1.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xpack.security.http.ssl.enabled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: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http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통신을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ssl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으로 사용 여부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2.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xpack.security.http.ssl.keystore.path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:</a:t>
              </a: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http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통신을 </a:t>
              </a:r>
              <a:r>
                <a:rPr lang="en-US" altLang="ko-KR" sz="900" dirty="0" err="1">
                  <a:latin typeface="맑은 고딕" pitchFamily="50" charset="-127"/>
                  <a:ea typeface="맑은 고딕" pitchFamily="50" charset="-127"/>
                </a:rPr>
                <a:t>ssl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으로 </a:t>
              </a:r>
              <a:r>
                <a:rPr lang="ko-KR" altLang="en-US" sz="900" dirty="0" err="1" smtClean="0">
                  <a:latin typeface="맑은 고딕" pitchFamily="50" charset="-127"/>
                  <a:ea typeface="맑은 고딕" pitchFamily="50" charset="-127"/>
                </a:rPr>
                <a:t>사용할때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 참조하는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보안 인증키 저장소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path</a:t>
              </a: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3.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xpack.security.http.ssl.truststore.path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:</a:t>
              </a: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http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통신을 </a:t>
              </a:r>
              <a:r>
                <a:rPr lang="en-US" altLang="ko-KR" sz="900" dirty="0" err="1">
                  <a:latin typeface="맑은 고딕" pitchFamily="50" charset="-127"/>
                  <a:ea typeface="맑은 고딕" pitchFamily="50" charset="-127"/>
                </a:rPr>
                <a:t>ssl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으로 </a:t>
              </a:r>
              <a:r>
                <a:rPr lang="ko-KR" altLang="en-US" sz="900" dirty="0" err="1">
                  <a:latin typeface="맑은 고딕" pitchFamily="50" charset="-127"/>
                  <a:ea typeface="맑은 고딕" pitchFamily="50" charset="-127"/>
                </a:rPr>
                <a:t>사용할때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 참조하는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  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보안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저장소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path</a:t>
              </a: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4.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xpack.security.http.ssl.client_authentication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: 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Client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에서 접근하는 권한 정의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124744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https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통신 사용의 여부를 설정함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SSL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Setting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4005" y="2599870"/>
            <a:ext cx="6561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ko-KR" sz="1000" b="1" dirty="0">
                <a:latin typeface="+mj-lt"/>
              </a:rPr>
              <a:t>xpack.security.http.ssl.enabled: </a:t>
            </a:r>
            <a:r>
              <a:rPr lang="en-US" altLang="ko-KR" sz="1000" b="1" dirty="0" smtClean="0">
                <a:solidFill>
                  <a:srgbClr val="3BABFF"/>
                </a:solidFill>
                <a:latin typeface="+mj-lt"/>
              </a:rPr>
              <a:t>false</a:t>
            </a:r>
            <a:endParaRPr lang="fr-FR" altLang="ko-KR" sz="1000" b="1" dirty="0" smtClean="0">
              <a:solidFill>
                <a:srgbClr val="3BABFF"/>
              </a:solidFill>
              <a:latin typeface="+mj-lt"/>
            </a:endParaRPr>
          </a:p>
          <a:p>
            <a:r>
              <a:rPr lang="fr-FR" altLang="ko-KR" sz="1000" b="1" dirty="0" smtClean="0">
                <a:latin typeface="+mj-lt"/>
              </a:rPr>
              <a:t>xpack.security.http.ssl.keystore.path</a:t>
            </a:r>
            <a:r>
              <a:rPr lang="fr-FR" altLang="ko-KR" sz="1000" b="1" dirty="0">
                <a:latin typeface="+mj-lt"/>
              </a:rPr>
              <a:t>: </a:t>
            </a:r>
            <a:r>
              <a:rPr lang="fr-FR" altLang="ko-KR" sz="1000" b="1" dirty="0" smtClean="0">
                <a:solidFill>
                  <a:srgbClr val="3BABFF"/>
                </a:solidFill>
                <a:latin typeface="+mj-lt"/>
              </a:rPr>
              <a:t>certs/elastic01-certificates.p12</a:t>
            </a:r>
          </a:p>
          <a:p>
            <a:r>
              <a:rPr lang="fr-FR" altLang="ko-KR" sz="1000" b="1" dirty="0" smtClean="0">
                <a:latin typeface="+mj-lt"/>
              </a:rPr>
              <a:t>xpack.security.http.ssl.truststore.path</a:t>
            </a:r>
            <a:r>
              <a:rPr lang="fr-FR" altLang="ko-KR" sz="1000" b="1" dirty="0">
                <a:latin typeface="+mj-lt"/>
              </a:rPr>
              <a:t>: </a:t>
            </a:r>
            <a:r>
              <a:rPr lang="fr-FR" altLang="ko-KR" sz="1000" b="1" dirty="0" smtClean="0">
                <a:solidFill>
                  <a:srgbClr val="3BABFF"/>
                </a:solidFill>
                <a:latin typeface="+mj-lt"/>
              </a:rPr>
              <a:t>certs/elastic01-certificates.p12</a:t>
            </a:r>
          </a:p>
          <a:p>
            <a:r>
              <a:rPr lang="fr-FR" altLang="ko-KR" sz="1000" b="1" dirty="0" smtClean="0">
                <a:latin typeface="+mj-lt"/>
              </a:rPr>
              <a:t>xpack.security.http.ssl.client_authentication</a:t>
            </a:r>
            <a:r>
              <a:rPr lang="fr-FR" altLang="ko-KR" sz="1000" b="1" dirty="0">
                <a:latin typeface="+mj-lt"/>
              </a:rPr>
              <a:t>: </a:t>
            </a:r>
            <a:r>
              <a:rPr lang="fr-FR" altLang="ko-KR" sz="1000" b="1" dirty="0">
                <a:solidFill>
                  <a:srgbClr val="3BABFF"/>
                </a:solidFill>
                <a:latin typeface="+mj-lt"/>
              </a:rPr>
              <a:t>optional</a:t>
            </a:r>
            <a:endParaRPr lang="ko-KR" altLang="en-US" sz="1000" b="1" dirty="0">
              <a:solidFill>
                <a:srgbClr val="3BAB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8611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1.   CMD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창에서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D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:\elastic\elasticsearch-6.8.0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디렉토리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이동 후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우측상단의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명령어를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수행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  Elastic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서비스를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시작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Elastic Server SSL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Setting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작업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서비스를 시작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351" y="3914953"/>
            <a:ext cx="5658247" cy="451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584848" y="2053087"/>
            <a:ext cx="4968552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.\bin\elasticsearch-service.bat </a:t>
            </a:r>
            <a:r>
              <a:rPr lang="en-US" altLang="ko-KR" sz="1000" dirty="0" smtClean="0"/>
              <a:t>start</a:t>
            </a:r>
            <a:endParaRPr lang="ko-KR" altLang="en-US" sz="1000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2369222" y="2420888"/>
            <a:ext cx="1071610" cy="732762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SSL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366146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https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:// + Host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ip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+ :19200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 (</a:t>
            </a:r>
            <a:r>
              <a:rPr lang="en-US" altLang="ko-KR" sz="1000" dirty="0" smtClean="0">
                <a:hlinkClick r:id="rId2"/>
              </a:rPr>
              <a:t>https://</a:t>
            </a:r>
            <a:r>
              <a:rPr lang="en-US" altLang="ko-KR" sz="1000" dirty="0">
                <a:hlinkClick r:id="rId2"/>
              </a:rPr>
              <a:t>125.7.235.190:19200</a:t>
            </a:r>
            <a:r>
              <a:rPr lang="en-US" altLang="ko-KR" sz="1000" dirty="0" smtClean="0">
                <a:hlinkClick r:id="rId2"/>
              </a:rPr>
              <a:t>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접속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 startAt="2"/>
              <a:defRPr/>
            </a:pP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ie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chrome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브라우저 별로 해당 영역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클릭하여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웹페이지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이동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Elastic Server SSL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Setting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작업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확인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https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32" y="1840942"/>
            <a:ext cx="3486151" cy="32242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3453048"/>
            <a:ext cx="3586835" cy="26363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SSL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18781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생성된 계정과 비밀번호 내역에서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계정과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비밀번호 입력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 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서비스 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동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내용확인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Elastic Server SSL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Setting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작업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Web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으로 확인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https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23" y="1772816"/>
            <a:ext cx="4012884" cy="1872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890" y="3573016"/>
            <a:ext cx="3776476" cy="25632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SSL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Setting</a:t>
            </a:r>
          </a:p>
        </p:txBody>
      </p:sp>
    </p:spTree>
    <p:extLst>
      <p:ext uri="{BB962C8B-B14F-4D97-AF65-F5344CB8AC3E}">
        <p14:creationId xmlns:p14="http://schemas.microsoft.com/office/powerpoint/2010/main" val="3278691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파일에서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SSL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Setting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부분 주석처리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서버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재시작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Notes.ini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환경변수에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sis_elasticsearch_protocol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변수값을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http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로 변경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Kibana.yml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파일에서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elasticsearch.hosts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부분에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http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로 변경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서버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재시작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SSL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ko-KR" altLang="en-US" sz="1200" b="1" dirty="0" err="1" smtClean="0">
                <a:latin typeface="맑은 고딕" pitchFamily="50" charset="-127"/>
                <a:ea typeface="맑은 고딕" pitchFamily="50" charset="-127"/>
              </a:rPr>
              <a:t>해제방법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프로토콜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https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http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로 변경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SSL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통신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Setting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914"/>
          <a:stretch/>
        </p:blipFill>
        <p:spPr>
          <a:xfrm>
            <a:off x="3372628" y="4293096"/>
            <a:ext cx="5169724" cy="183153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628" y="1750085"/>
            <a:ext cx="5344840" cy="15042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628" y="3254321"/>
            <a:ext cx="4653363" cy="91192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72628" y="2564904"/>
            <a:ext cx="4980377" cy="689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391352" y="3603679"/>
            <a:ext cx="4980377" cy="5625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72628" y="5085185"/>
            <a:ext cx="4980377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41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6576" y="2587551"/>
            <a:ext cx="770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Backup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경로 설정</a:t>
            </a:r>
            <a:endParaRPr lang="en-US" altLang="ko-KR" sz="30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    -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>
                <a:latin typeface="맑은 고딕" pitchFamily="50" charset="-127"/>
                <a:ea typeface="맑은 고딕" pitchFamily="50" charset="-127"/>
              </a:rPr>
              <a:t>내용추가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-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985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8" y="1743250"/>
            <a:ext cx="2773441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281146" y="2246942"/>
            <a:ext cx="2766854" cy="3990370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*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Backup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정의</a:t>
            </a:r>
            <a:endParaRPr lang="en-US" altLang="ko-KR" sz="9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1. </a:t>
            </a:r>
            <a:r>
              <a:rPr lang="en-US" altLang="ko-KR" sz="900" dirty="0" err="1">
                <a:latin typeface="맑은 고딕" pitchFamily="50" charset="-127"/>
                <a:ea typeface="맑은 고딕" pitchFamily="50" charset="-127"/>
              </a:rPr>
              <a:t>path.repo</a:t>
            </a:r>
            <a:r>
              <a:rPr lang="en-US" altLang="ko-KR" sz="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900" dirty="0" smtClean="0">
                <a:latin typeface="맑은 고딕" pitchFamily="50" charset="-127"/>
                <a:ea typeface="맑은 고딕" pitchFamily="50" charset="-127"/>
              </a:rPr>
              <a:t>Backup </a:t>
            </a:r>
            <a:r>
              <a:rPr lang="ko-KR" altLang="en-US" sz="900" dirty="0" smtClean="0">
                <a:latin typeface="맑은 고딕" pitchFamily="50" charset="-127"/>
                <a:ea typeface="맑은 고딕" pitchFamily="50" charset="-127"/>
              </a:rPr>
              <a:t>경로 설정</a:t>
            </a:r>
            <a:endParaRPr lang="en-US" altLang="ko-KR" sz="9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Backup </a:t>
            </a:r>
            <a:r>
              <a:rPr lang="ko-KR" altLang="en-US" sz="1200" smtClean="0">
                <a:latin typeface="맑은 고딕" pitchFamily="50" charset="-127"/>
                <a:ea typeface="맑은 고딕" pitchFamily="50" charset="-127"/>
              </a:rPr>
              <a:t>경로 설정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10.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elasticsearch.yml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내용추가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41571" y="2254380"/>
            <a:ext cx="65614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#</a:t>
            </a:r>
            <a:endParaRPr lang="en-US" altLang="ko-KR" sz="1000" b="1" dirty="0" smtClean="0">
              <a:latin typeface="+mj-lt"/>
            </a:endParaRPr>
          </a:p>
          <a:p>
            <a:r>
              <a:rPr lang="en-US" altLang="ko-KR" sz="1000" b="1" dirty="0">
                <a:latin typeface="+mj-lt"/>
              </a:rPr>
              <a:t># </a:t>
            </a:r>
            <a:r>
              <a:rPr lang="en-US" altLang="ko-KR" sz="1000" b="1" dirty="0" smtClean="0">
                <a:latin typeface="+mj-lt"/>
              </a:rPr>
              <a:t>Backup</a:t>
            </a:r>
          </a:p>
          <a:p>
            <a:r>
              <a:rPr lang="en-US" altLang="ko-KR" sz="1000" b="1" dirty="0" err="1" smtClean="0">
                <a:latin typeface="+mj-lt"/>
              </a:rPr>
              <a:t>path.repo</a:t>
            </a:r>
            <a:r>
              <a:rPr lang="en-US" altLang="ko-KR" sz="1000" b="1" dirty="0" smtClean="0">
                <a:latin typeface="+mj-lt"/>
              </a:rPr>
              <a:t> </a:t>
            </a:r>
            <a:r>
              <a:rPr lang="en-US" altLang="ko-KR" sz="1000" b="1" dirty="0">
                <a:latin typeface="+mj-lt"/>
              </a:rPr>
              <a:t>: ["D:/elastic/elasticsearch-6.8.0/backups"]</a:t>
            </a:r>
            <a:endParaRPr lang="ko-KR" altLang="en-US" sz="1000" b="1" dirty="0">
              <a:solidFill>
                <a:srgbClr val="3BABFF"/>
              </a:solidFill>
              <a:latin typeface="+mj-lt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832" y="3726744"/>
            <a:ext cx="44291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862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Download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31962"/>
            <a:ext cx="6613525" cy="4549776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31962"/>
            <a:ext cx="2673350" cy="4549775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past releases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화면에서  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“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제품명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” , “</a:t>
              </a:r>
              <a:r>
                <a:rPr lang="ko-KR" altLang="en-US" sz="900" dirty="0" err="1" smtClean="0">
                  <a:latin typeface="맑은 고딕" pitchFamily="50" charset="-127"/>
                  <a:ea typeface="맑은 고딕" pitchFamily="50" charset="-127"/>
                </a:rPr>
                <a:t>버전명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”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을 선택 후 해당 제품의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다운로드 클릭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설치 파일을 다운로드 하기 위한 페이지로 접속합니다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2996952"/>
            <a:ext cx="5814485" cy="17548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5681865" y="3645024"/>
            <a:ext cx="2583503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8553400" y="4085456"/>
            <a:ext cx="711295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34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36576" y="2587551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서비스 설치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544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CMD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창에서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D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elastic\elasticsearch-6.8.0\bin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디렉토리로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이동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우측 상단의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service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install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명령어 수행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3.   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서비스 설치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defTabSz="936625">
              <a:buFont typeface="Arial" pitchFamily="34" charset="0"/>
              <a:buChar char="•"/>
              <a:defRPr/>
            </a:pPr>
            <a:endParaRPr lang="en-US" altLang="ko-KR" sz="10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서비스를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설치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서비스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설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치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0832" y="1840943"/>
            <a:ext cx="5328592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j-lt"/>
              </a:rPr>
              <a:t>.\</a:t>
            </a:r>
            <a:r>
              <a:rPr lang="en-US" altLang="ko-KR" sz="1500" dirty="0" smtClean="0">
                <a:latin typeface="+mj-lt"/>
              </a:rPr>
              <a:t>bin\elasticsearch-service.bat </a:t>
            </a:r>
            <a:r>
              <a:rPr lang="en-US" altLang="ko-KR" sz="1500" dirty="0">
                <a:latin typeface="+mj-lt"/>
              </a:rPr>
              <a:t>install</a:t>
            </a:r>
            <a:endParaRPr lang="ko-KR" altLang="en-US" sz="1500" dirty="0">
              <a:latin typeface="+mj-lt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745682" y="2204864"/>
            <a:ext cx="695150" cy="69200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591" y="3907537"/>
            <a:ext cx="5667768" cy="527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9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735"/>
          <a:stretch/>
        </p:blipFill>
        <p:spPr>
          <a:xfrm>
            <a:off x="3421752" y="3611973"/>
            <a:ext cx="5765008" cy="1821403"/>
          </a:xfrm>
          <a:prstGeom prst="rect">
            <a:avLst/>
          </a:prstGeom>
        </p:spPr>
      </p:pic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를 구동시키기위한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해제방법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67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행에 있는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permission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java.security.AllPermission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61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행으로 복사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붙여넣기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한다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Domino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서버를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재시작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한다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err="1">
                <a:latin typeface="맑은 고딕" pitchFamily="50" charset="-127"/>
                <a:ea typeface="맑은 고딕" pitchFamily="50" charset="-127"/>
              </a:rPr>
              <a:t>Java.policy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파일은 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C:\IBM\Domino\jvm\lib\security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경로에 있음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defTabSz="936625">
              <a:buFont typeface="Arial" pitchFamily="34" charset="0"/>
              <a:buChar char="•"/>
              <a:defRPr/>
            </a:pPr>
            <a:endParaRPr lang="en-US" altLang="ko-KR" sz="10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369332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서비스를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설치 후 서비스를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올리기전에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Java.policy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파일을 수정한다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atinLnBrk="0"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이는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를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구동시키기위해 하는 것이다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서비스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설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치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 flipV="1">
            <a:off x="5481777" y="4551955"/>
            <a:ext cx="114539" cy="34887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4141832" y="4286062"/>
            <a:ext cx="27363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925808" y="5033670"/>
            <a:ext cx="27363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3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648" y="2516529"/>
            <a:ext cx="5261829" cy="3004666"/>
          </a:xfrm>
          <a:prstGeom prst="rect">
            <a:avLst/>
          </a:prstGeom>
        </p:spPr>
      </p:pic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24365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defTabSz="936625">
              <a:buFont typeface="Arial" pitchFamily="34" charset="0"/>
              <a:buChar char="•"/>
              <a:defRPr/>
            </a:pPr>
            <a:endParaRPr lang="en-US" altLang="ko-KR" sz="10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15452"/>
            <a:ext cx="9216511" cy="369332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ko-KR" altLang="en-US" sz="1200" dirty="0" smtClean="0">
                <a:latin typeface="+mn-lt"/>
              </a:rPr>
              <a:t>언어 분석 프로그램인 </a:t>
            </a:r>
            <a:r>
              <a:rPr lang="en-US" altLang="ko-KR" sz="1200" dirty="0">
                <a:ea typeface="맑은 고딕" pitchFamily="50" charset="-127"/>
              </a:rPr>
              <a:t>Stopwords.dat  /  </a:t>
            </a:r>
            <a:r>
              <a:rPr lang="en-US" altLang="ko-KR" sz="1200" dirty="0" smtClean="0">
                <a:ea typeface="맑은 고딕" pitchFamily="50" charset="-127"/>
              </a:rPr>
              <a:t>synonyms.dat </a:t>
            </a:r>
            <a:r>
              <a:rPr lang="ko-KR" altLang="en-US" sz="1200" dirty="0" smtClean="0">
                <a:ea typeface="맑은 고딕" pitchFamily="50" charset="-127"/>
              </a:rPr>
              <a:t>들을 </a:t>
            </a:r>
            <a:endParaRPr lang="en-US" altLang="ko-KR" sz="1200" dirty="0">
              <a:ea typeface="맑은 고딕" pitchFamily="50" charset="-127"/>
            </a:endParaRPr>
          </a:p>
          <a:p>
            <a:pPr latinLnBrk="0">
              <a:defRPr/>
            </a:pPr>
            <a:r>
              <a:rPr lang="en-US" altLang="ko-KR" sz="1200" dirty="0" smtClean="0">
                <a:latin typeface="+mn-lt"/>
                <a:ea typeface="맑은 고딕" pitchFamily="50" charset="-127"/>
              </a:rPr>
              <a:t>D</a:t>
            </a:r>
            <a:r>
              <a:rPr lang="en-US" altLang="ko-KR" sz="1200" dirty="0">
                <a:latin typeface="+mn-lt"/>
                <a:ea typeface="맑은 고딕" pitchFamily="50" charset="-127"/>
              </a:rPr>
              <a:t>:\</a:t>
            </a:r>
            <a:r>
              <a:rPr lang="en-US" altLang="ko-KR" sz="1200" dirty="0" smtClean="0">
                <a:latin typeface="+mn-lt"/>
                <a:ea typeface="맑은 고딕" pitchFamily="50" charset="-127"/>
              </a:rPr>
              <a:t>elastic\elasticsearch-6.8.0\config </a:t>
            </a:r>
            <a:r>
              <a:rPr lang="ko-KR" altLang="en-US" sz="1200" dirty="0" smtClean="0">
                <a:latin typeface="+mn-lt"/>
                <a:ea typeface="맑은 고딕" pitchFamily="50" charset="-127"/>
              </a:rPr>
              <a:t>경로에 다음과 같은 파일을 집어넣는다</a:t>
            </a:r>
            <a:r>
              <a:rPr lang="en-US" altLang="ko-KR" sz="1200" dirty="0" smtClean="0">
                <a:latin typeface="+mn-lt"/>
                <a:ea typeface="맑은 고딕" pitchFamily="50" charset="-127"/>
              </a:rPr>
              <a:t>.</a:t>
            </a: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12.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서비스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설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치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169023" y="4581128"/>
            <a:ext cx="3500453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1144" y="3148012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13.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서비스 시작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233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CMD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창에서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D</a:t>
            </a: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elastic\elasticsearch-6.8.0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디렉토리로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이동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 startAt="2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우측 상단의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service start 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명령어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수행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 startAt="2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 startAt="2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서비스 시작</a:t>
            </a: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 defTabSz="936625">
              <a:buFont typeface="Arial" pitchFamily="34" charset="0"/>
              <a:buChar char="•"/>
              <a:defRPr/>
            </a:pPr>
            <a:endParaRPr lang="en-US" altLang="ko-KR" sz="105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서비스를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시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작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13.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서비스 시작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0832" y="1840943"/>
            <a:ext cx="5328592" cy="3231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+mj-lt"/>
              </a:rPr>
              <a:t>.\bin\elasticsearch-service.bat </a:t>
            </a:r>
            <a:r>
              <a:rPr lang="en-US" altLang="ko-KR" sz="1500" dirty="0" smtClean="0">
                <a:latin typeface="+mj-lt"/>
              </a:rPr>
              <a:t>start</a:t>
            </a:r>
            <a:endParaRPr lang="ko-KR" altLang="en-US" sz="1500" dirty="0">
              <a:latin typeface="+mj-lt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2745682" y="2204864"/>
            <a:ext cx="695150" cy="692006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6203" y="3933056"/>
            <a:ext cx="5818543" cy="48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500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서비스에서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ElasticSearch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를 확인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936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서비스가 정상적으로 수행되고 있는지 확인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24" y="2745513"/>
            <a:ext cx="5974773" cy="21569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5457056" y="4522382"/>
            <a:ext cx="2592288" cy="274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13.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서비스 시작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954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https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:// + Host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ip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+ :19200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 (</a:t>
            </a:r>
            <a:r>
              <a:rPr lang="en-US" altLang="ko-KR" sz="1000" dirty="0" smtClean="0">
                <a:hlinkClick r:id="rId2"/>
              </a:rPr>
              <a:t>https://</a:t>
            </a:r>
            <a:r>
              <a:rPr lang="en-US" altLang="ko-KR" sz="1000" dirty="0">
                <a:hlinkClick r:id="rId2"/>
              </a:rPr>
              <a:t>125.7.235.190:19200</a:t>
            </a:r>
            <a:r>
              <a:rPr lang="en-US" altLang="ko-KR" sz="1000" dirty="0" smtClean="0">
                <a:hlinkClick r:id="rId2"/>
              </a:rPr>
              <a:t>/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접속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AutoNum type="arabicPeriod" startAt="2"/>
              <a:defRPr/>
            </a:pP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ie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, chrome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브라우저 별로 해당 영역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클릭하여 </a:t>
            </a:r>
            <a:r>
              <a:rPr lang="ko-KR" altLang="en-US" sz="1000" dirty="0" err="1" smtClean="0">
                <a:latin typeface="맑은 고딕" pitchFamily="50" charset="-127"/>
                <a:ea typeface="맑은 고딕" pitchFamily="50" charset="-127"/>
              </a:rPr>
              <a:t>웹페이지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이동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서비스시작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확인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https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832" y="1840942"/>
            <a:ext cx="3486151" cy="32242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56" y="3453048"/>
            <a:ext cx="3586835" cy="263639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13.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서비스 시작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57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7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생성된 계정과 비밀번호 내역에서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계정과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비밀번호 입력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2.  Elastic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서비스 가</a:t>
            </a:r>
            <a:r>
              <a:rPr lang="ko-KR" altLang="en-US" sz="1000" dirty="0">
                <a:latin typeface="맑은 고딕" pitchFamily="50" charset="-127"/>
                <a:ea typeface="맑은 고딕" pitchFamily="50" charset="-127"/>
              </a:rPr>
              <a:t>동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 내용확인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서비스시작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Web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으로 확인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https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923" y="1772816"/>
            <a:ext cx="4012884" cy="1872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890" y="3573016"/>
            <a:ext cx="3776476" cy="25632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13.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서비스 시작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57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3068960"/>
            <a:ext cx="56166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14.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Download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494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Download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해당 제품의 버전 화면에서 환경에 맞는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다운로드 링크를 선택하여 다운로드 진행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설치 파일을 다운로드 하기 위한 페이지로 접속합니다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415" y="2571300"/>
            <a:ext cx="5748862" cy="25865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직사각형 27"/>
          <p:cNvSpPr/>
          <p:nvPr/>
        </p:nvSpPr>
        <p:spPr>
          <a:xfrm>
            <a:off x="3820710" y="3392996"/>
            <a:ext cx="1204553" cy="7560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562" y="5417997"/>
            <a:ext cx="2428875" cy="495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9" name="직선 화살표 연결선 28"/>
          <p:cNvCxnSpPr/>
          <p:nvPr/>
        </p:nvCxnSpPr>
        <p:spPr>
          <a:xfrm>
            <a:off x="3962890" y="4221088"/>
            <a:ext cx="0" cy="1080120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1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20261"/>
            <a:chOff x="4400" y="1157"/>
            <a:chExt cx="1684" cy="1984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0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  <a:hlinkClick r:id="rId2"/>
                </a:rPr>
                <a:t>https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  <a:hlinkClick r:id="rId2"/>
                </a:rPr>
                <a:t>://www.elastic.co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  <a:hlinkClick r:id="rId2"/>
                </a:rPr>
                <a:t>/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접속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페이지 상단의 무료로 시작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클릭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Elsticsearch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-&gt;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다운로드 클릭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설치 파일을 다운로드 하기 위한 페이지로 접속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013" y="2243124"/>
            <a:ext cx="5961999" cy="28557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113" y="4021145"/>
            <a:ext cx="4705671" cy="20850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7401272" y="2276872"/>
            <a:ext cx="864096" cy="396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 flipH="1">
            <a:off x="5829300" y="2672916"/>
            <a:ext cx="1715988" cy="2844316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5181600" y="5620679"/>
            <a:ext cx="610096" cy="238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14. </a:t>
            </a: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Download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441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  <a:hlinkClick r:id="rId2"/>
                </a:rPr>
                <a:t>https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  <a:hlinkClick r:id="rId2"/>
                </a:rPr>
                <a:t>://www.elastic.co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  <a:hlinkClick r:id="rId2"/>
                </a:rPr>
                <a:t>/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접속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페이지 상단의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Downloads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클릭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Kibana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Download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클릭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설치 파일을 다운로드 하기 위한 페이지로 접속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925" y="2025651"/>
            <a:ext cx="3384376" cy="4198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직사각형 29"/>
          <p:cNvSpPr/>
          <p:nvPr/>
        </p:nvSpPr>
        <p:spPr>
          <a:xfrm>
            <a:off x="6393160" y="5783245"/>
            <a:ext cx="700900" cy="2380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14. </a:t>
            </a: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Download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41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past releases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클릭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설치 프로그램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버전 선택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Download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설치 파일을 다운로드 받습니다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943" y="2780928"/>
            <a:ext cx="6065236" cy="1890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5207104" y="3458459"/>
            <a:ext cx="3058264" cy="4025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409384" y="4105206"/>
            <a:ext cx="865530" cy="4759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14. </a:t>
            </a: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Download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20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past releases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클릭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설치 프로그램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버전 선택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Download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설치 파일을 다운로드 받습니다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067495"/>
            <a:ext cx="4340408" cy="31554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5508129" y="2636912"/>
            <a:ext cx="864096" cy="301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48" y="4913319"/>
            <a:ext cx="2514600" cy="752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직선 화살표 연결선 20"/>
          <p:cNvCxnSpPr>
            <a:endCxn id="4099" idx="0"/>
          </p:cNvCxnSpPr>
          <p:nvPr/>
        </p:nvCxnSpPr>
        <p:spPr>
          <a:xfrm flipH="1">
            <a:off x="4842148" y="2996952"/>
            <a:ext cx="699492" cy="1916367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14. </a:t>
            </a: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Download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4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494062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다운로드 파일 압축 해제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설치합니다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47" y="4314669"/>
            <a:ext cx="5487715" cy="16427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직사각형 28"/>
          <p:cNvSpPr/>
          <p:nvPr/>
        </p:nvSpPr>
        <p:spPr>
          <a:xfrm>
            <a:off x="5669669" y="2747369"/>
            <a:ext cx="864096" cy="301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464" y="2086466"/>
            <a:ext cx="5476875" cy="1924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0" name="직선 화살표 연결선 29"/>
          <p:cNvCxnSpPr/>
          <p:nvPr/>
        </p:nvCxnSpPr>
        <p:spPr>
          <a:xfrm>
            <a:off x="5324476" y="4048289"/>
            <a:ext cx="284976" cy="1512168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262521" y="3435934"/>
            <a:ext cx="2109703" cy="301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859521" y="5504142"/>
            <a:ext cx="2109703" cy="301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14. </a:t>
            </a:r>
            <a:r>
              <a:rPr lang="en-US" altLang="ko-KR" sz="18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 Download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752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72680" y="2924944"/>
            <a:ext cx="77048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15.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>
                <a:latin typeface="맑은 고딕" pitchFamily="50" charset="-127"/>
                <a:ea typeface="맑은 고딕" pitchFamily="50" charset="-127"/>
              </a:rPr>
              <a:t>환경설정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기본설정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en-US" altLang="ko-KR" sz="3000" b="1" dirty="0" err="1" smtClean="0">
                <a:latin typeface="맑은 고딕" pitchFamily="50" charset="-127"/>
                <a:ea typeface="맑은 고딕" pitchFamily="50" charset="-127"/>
              </a:rPr>
              <a:t>kibana.yml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내용추가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328959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8056432" cy="477278"/>
          </a:xfrm>
        </p:spPr>
        <p:txBody>
          <a:bodyPr/>
          <a:lstStyle/>
          <a:p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15.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환경설정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기본설정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) –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kibana.yml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내용추가</a:t>
            </a: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D:\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elastic\elasticsearch-6.8.0\config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에서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kibana.yml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파일 열기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D:\elastic\kibana-6.8.0-windows-x86_64\config\kibana.yml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수정작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업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파일 확인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888" y="2492896"/>
            <a:ext cx="5470743" cy="223224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5745088" y="3933056"/>
            <a:ext cx="144016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72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* #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kibana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로 타이틀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정의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1.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server.host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: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kibana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의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ip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2.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server.port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: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kibana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의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port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553998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D:\elastic\kibana-6.8.0-windows-x86_64\config\kibana.yml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수정작업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내용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추가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latinLnBrk="0">
              <a:defRPr/>
            </a:pP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주석처리된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기본값을 유지하고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하단 영역에 기본값을 참고하여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환경설정 내용을 추가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atinLnBrk="0">
              <a:defRPr/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8056432" cy="477278"/>
          </a:xfrm>
        </p:spPr>
        <p:txBody>
          <a:bodyPr/>
          <a:lstStyle/>
          <a:p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15.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환경설정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기본설정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kibana.yml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내용추가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7" y="3789039"/>
            <a:ext cx="6200775" cy="1209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직선 화살표 연결선 2"/>
          <p:cNvCxnSpPr/>
          <p:nvPr/>
        </p:nvCxnSpPr>
        <p:spPr>
          <a:xfrm>
            <a:off x="4880992" y="3964299"/>
            <a:ext cx="0" cy="29755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3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72680" y="2996952"/>
            <a:ext cx="770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16.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  -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참조파일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Setting - 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8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281487" y="1628800"/>
            <a:ext cx="5847977" cy="4537690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490582" y="1628800"/>
            <a:ext cx="2662217" cy="4519680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496408" y="2107541"/>
            <a:ext cx="2656391" cy="4040939"/>
          </a:xfrm>
          <a:prstGeom prst="roundRect">
            <a:avLst>
              <a:gd name="adj" fmla="val 620"/>
            </a:avLst>
          </a:prstGeom>
          <a:solidFill>
            <a:srgbClr val="FFFFFF"/>
          </a:solidFill>
          <a:ln w="9525" algn="ctr">
            <a:solidFill>
              <a:srgbClr val="C0C0C0"/>
            </a:solidFill>
            <a:round/>
            <a:headEnd/>
            <a:tailEnd type="none" w="med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folHlink"/>
                  </a:outerShdw>
                </a:effectLst>
              </a14:hiddenEffects>
            </a:ext>
          </a:extLst>
        </p:spPr>
        <p:txBody>
          <a:bodyPr lIns="54000" tIns="61200" rIns="54000" bIns="25200"/>
          <a:lstStyle/>
          <a:p>
            <a:pPr defTabSz="936625">
              <a:defRPr/>
            </a:pP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marL="228600" indent="-228600" defTabSz="936625">
              <a:buFont typeface="+mj-lt"/>
              <a:buAutoNum type="arabicPeriod"/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D:\elastic\elasticsearch-6.8.0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\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client-ca.cer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의 파일을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D:\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elastic\kibana-6.8.0-windows-x86_64\</a:t>
            </a:r>
          </a:p>
          <a:p>
            <a:pPr defTabSz="936625">
              <a:defRPr/>
            </a:pPr>
            <a:r>
              <a:rPr lang="en-US" altLang="ko-KR" sz="1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dirty="0" err="1" smtClean="0">
                <a:latin typeface="맑은 고딕" pitchFamily="50" charset="-127"/>
                <a:ea typeface="맑은 고딕" pitchFamily="50" charset="-127"/>
              </a:rPr>
              <a:t>config</a:t>
            </a: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\client-ca.cer </a:t>
            </a:r>
            <a:r>
              <a:rPr lang="ko-KR" altLang="en-US" sz="1000" dirty="0" smtClean="0">
                <a:latin typeface="맑은 고딕" pitchFamily="50" charset="-127"/>
                <a:ea typeface="맑은 고딕" pitchFamily="50" charset="-127"/>
              </a:rPr>
              <a:t>파일로 복사</a:t>
            </a:r>
            <a:endParaRPr lang="en-US" altLang="ko-KR" sz="10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000" dirty="0" smtClean="0"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 marL="228600" indent="-228600" defTabSz="936625">
              <a:buFont typeface="+mj-lt"/>
              <a:buAutoNum type="arabicPeriod"/>
              <a:defRPr/>
            </a:pPr>
            <a:endParaRPr lang="en-US" altLang="ko-KR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17008" y="1101099"/>
            <a:ext cx="9216511" cy="369332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defTabSz="936625"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42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페이지에서 생성된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D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:\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elastic\elasticsearch-6.8.0\client-ca.cer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의 파일을 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D:\elastic\kibana-6.8.0-windows-x86_64\config </a:t>
            </a:r>
            <a:r>
              <a:rPr lang="ko-KR" altLang="en-US" sz="1200" dirty="0" err="1" smtClean="0">
                <a:latin typeface="맑은 고딕" pitchFamily="50" charset="-127"/>
                <a:ea typeface="맑은 고딕" pitchFamily="50" charset="-127"/>
              </a:rPr>
              <a:t>디렉토리로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 이동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635063" y="263544"/>
            <a:ext cx="8154980" cy="477278"/>
          </a:xfrm>
        </p:spPr>
        <p:txBody>
          <a:bodyPr/>
          <a:lstStyle/>
          <a:p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16. </a:t>
            </a:r>
            <a:r>
              <a:rPr lang="en-US" altLang="ko-KR" sz="1800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환경설정 </a:t>
            </a: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) - 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참조파일 </a:t>
            </a: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Setting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2954769"/>
            <a:ext cx="5321246" cy="188575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763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1. </a:t>
            </a:r>
            <a:r>
              <a:rPr lang="en-US" altLang="ko-KR" sz="1900" dirty="0" err="1">
                <a:latin typeface="맑은 고딕" pitchFamily="50" charset="-127"/>
                <a:ea typeface="맑은 고딕" pitchFamily="50" charset="-127"/>
              </a:rPr>
              <a:t>ElasticSearch</a:t>
            </a:r>
            <a:r>
              <a:rPr lang="en-US" altLang="ko-KR" sz="19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900" dirty="0" smtClean="0">
                <a:latin typeface="맑은 고딕" pitchFamily="50" charset="-127"/>
                <a:ea typeface="맑은 고딕" pitchFamily="50" charset="-127"/>
              </a:rPr>
              <a:t>Download</a:t>
            </a:r>
            <a:endParaRPr lang="ko-KR" altLang="en-US" sz="19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60220"/>
            <a:ext cx="6613525" cy="452151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해당파일을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D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드라이브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-&gt; elastic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하위에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압축해제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다운로드 한 파일을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D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드라이브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-elastic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폴더 하위에 압축해제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2202200"/>
            <a:ext cx="5203279" cy="163065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4592960" y="2801121"/>
            <a:ext cx="2088232" cy="216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4225996"/>
            <a:ext cx="5076825" cy="1428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4745360" y="4978454"/>
            <a:ext cx="1863824" cy="322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8" name="직선 화살표 연결선 27"/>
          <p:cNvCxnSpPr/>
          <p:nvPr/>
        </p:nvCxnSpPr>
        <p:spPr>
          <a:xfrm>
            <a:off x="6254993" y="3140968"/>
            <a:ext cx="0" cy="1656184"/>
          </a:xfrm>
          <a:prstGeom prst="straightConnector1">
            <a:avLst/>
          </a:prstGeom>
          <a:ln w="508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93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1144" y="3110771"/>
            <a:ext cx="770485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17.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>
                <a:latin typeface="맑은 고딕" pitchFamily="50" charset="-127"/>
                <a:ea typeface="맑은 고딕" pitchFamily="50" charset="-127"/>
              </a:rPr>
              <a:t>환경설정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- </a:t>
            </a:r>
            <a:r>
              <a:rPr lang="en-US" altLang="ko-KR" sz="3000" b="1" dirty="0" err="1" smtClean="0">
                <a:latin typeface="맑은 고딕" pitchFamily="50" charset="-127"/>
                <a:ea typeface="맑은 고딕" pitchFamily="50" charset="-127"/>
              </a:rPr>
              <a:t>kibana.yml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내용추가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- </a:t>
            </a:r>
          </a:p>
        </p:txBody>
      </p:sp>
    </p:spTree>
    <p:extLst>
      <p:ext uri="{BB962C8B-B14F-4D97-AF65-F5344CB8AC3E}">
        <p14:creationId xmlns:p14="http://schemas.microsoft.com/office/powerpoint/2010/main" val="688133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* #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kibana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로 타이틀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정의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1.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xpack.security.enabled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: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보안사용 유무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elastic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환경설정에서 </a:t>
              </a:r>
              <a:r>
                <a:rPr lang="ko-KR" altLang="en-US" sz="900" dirty="0" err="1" smtClean="0">
                  <a:latin typeface="맑은 고딕" pitchFamily="50" charset="-127"/>
                  <a:ea typeface="맑은 고딕" pitchFamily="50" charset="-127"/>
                </a:rPr>
                <a:t>보안값을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true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로 했으면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kibana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환경설정에서도 보안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true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로 설정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----------------------------------------------------</a:t>
              </a:r>
            </a:p>
            <a:p>
              <a:pPr defTabSz="936625">
                <a:defRPr/>
              </a:pPr>
              <a:r>
                <a:rPr lang="en-US" altLang="ko-KR" sz="9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47</a:t>
              </a:r>
              <a:r>
                <a:rPr lang="ko-KR" altLang="en-US" sz="9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페이지의 비밀번호 </a:t>
              </a:r>
              <a:r>
                <a:rPr lang="ko-KR" altLang="en-US" sz="900" b="1" dirty="0" err="1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생성값에서</a:t>
              </a:r>
              <a:endParaRPr lang="en-US" altLang="ko-KR" sz="9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b="1" dirty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   </a:t>
              </a:r>
              <a:r>
                <a:rPr lang="en-US" altLang="ko-KR" sz="900" b="1" dirty="0" err="1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Kibana</a:t>
              </a:r>
              <a:r>
                <a:rPr lang="en-US" altLang="ko-KR" sz="9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b="1" dirty="0" smtClean="0">
                  <a:solidFill>
                    <a:srgbClr val="FF0000"/>
                  </a:solidFill>
                  <a:latin typeface="맑은 고딕" pitchFamily="50" charset="-127"/>
                  <a:ea typeface="맑은 고딕" pitchFamily="50" charset="-127"/>
                </a:rPr>
                <a:t>계정과 비밀번호 참고하여 정의</a:t>
              </a:r>
              <a:endParaRPr lang="en-US" altLang="ko-KR" sz="9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2.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elasticsearch.username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: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kibana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3.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elasticsearch.password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: 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kibana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계정의 비밀번호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----------------------------------------------------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4.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elasticsearch.ssl.certificateAuthorities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: 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900" dirty="0">
                  <a:latin typeface="맑은 고딕" pitchFamily="50" charset="-127"/>
                  <a:ea typeface="맑은 고딕" pitchFamily="50" charset="-127"/>
                </a:rPr>
                <a:t>보안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인증을 위한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cert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파일 위치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5. </a:t>
              </a: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elasticsearch.ssl.verificationMode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:</a:t>
              </a:r>
            </a:p>
            <a:p>
              <a:pPr defTabSz="936625">
                <a:defRPr/>
              </a:pPr>
              <a:r>
                <a:rPr lang="en-US" altLang="ko-KR" sz="9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보안 인증방법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553998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D:\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elastic\kibana-6.8.0-windows-x86_64\config\kibana.yml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수정작업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내용 추가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defTabSz="936625">
              <a:defRPr/>
            </a:pPr>
            <a:r>
              <a:rPr lang="ko-KR" altLang="en-US" sz="1200" dirty="0" err="1">
                <a:latin typeface="맑은 고딕" pitchFamily="50" charset="-127"/>
                <a:ea typeface="맑은 고딕" pitchFamily="50" charset="-127"/>
              </a:rPr>
              <a:t>주석처리된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 기본값을 유지하고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하단 영역에 기본값을 참고하여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환경설정 내용을 추가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atinLnBrk="0">
              <a:defRPr/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8056432" cy="477278"/>
          </a:xfrm>
        </p:spPr>
        <p:txBody>
          <a:bodyPr/>
          <a:lstStyle/>
          <a:p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17. </a:t>
            </a:r>
            <a:r>
              <a:rPr lang="en-US" altLang="ko-KR" sz="2000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>
                <a:latin typeface="맑은 고딕" pitchFamily="50" charset="-127"/>
                <a:ea typeface="맑은 고딕" pitchFamily="50" charset="-127"/>
              </a:rPr>
              <a:t>환경설정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보안설정</a:t>
            </a:r>
            <a:r>
              <a:rPr lang="en-US" altLang="ko-KR" sz="2000" dirty="0">
                <a:latin typeface="맑은 고딕" pitchFamily="50" charset="-127"/>
                <a:ea typeface="맑은 고딕" pitchFamily="50" charset="-127"/>
              </a:rPr>
              <a:t>) 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en-US" altLang="ko-KR" sz="2000" dirty="0" err="1" smtClean="0">
                <a:latin typeface="맑은 고딕" pitchFamily="50" charset="-127"/>
                <a:ea typeface="맑은 고딕" pitchFamily="50" charset="-127"/>
              </a:rPr>
              <a:t>kibana.yml</a:t>
            </a:r>
            <a:r>
              <a:rPr lang="en-US" altLang="ko-KR" sz="20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000" dirty="0" smtClean="0">
                <a:latin typeface="맑은 고딕" pitchFamily="50" charset="-127"/>
                <a:ea typeface="맑은 고딕" pitchFamily="50" charset="-127"/>
              </a:rPr>
              <a:t>내용추가</a:t>
            </a:r>
            <a:endParaRPr lang="ko-KR" altLang="en-US" sz="20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1318460" y="3612834"/>
            <a:ext cx="0" cy="33825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456" y="3979171"/>
            <a:ext cx="5541344" cy="19758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376455" y="4658874"/>
            <a:ext cx="5670305" cy="115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340568" y="5422942"/>
            <a:ext cx="3600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703212" y="5315220"/>
            <a:ext cx="36724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처음 </a:t>
            </a:r>
            <a:r>
              <a:rPr lang="en-US" altLang="ko-KR" sz="800" b="1" dirty="0" err="1" smtClean="0">
                <a:solidFill>
                  <a:srgbClr val="FF0000"/>
                </a:solidFill>
              </a:rPr>
              <a:t>kibana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구동시에는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 임시비밀번호로 입력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099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04728" y="3284984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18.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서비스 시작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84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18. </a:t>
            </a:r>
            <a:r>
              <a:rPr lang="en-US" altLang="ko-KR" sz="2400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서비스 시작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0" name="Group 3"/>
          <p:cNvGrpSpPr>
            <a:grpSpLocks/>
          </p:cNvGrpSpPr>
          <p:nvPr/>
        </p:nvGrpSpPr>
        <p:grpSpPr bwMode="auto">
          <a:xfrm>
            <a:off x="261859" y="1743250"/>
            <a:ext cx="2686050" cy="4537900"/>
            <a:chOff x="4392" y="1157"/>
            <a:chExt cx="1692" cy="2953"/>
          </a:xfrm>
        </p:grpSpPr>
        <p:grpSp>
          <p:nvGrpSpPr>
            <p:cNvPr id="121" name="Group 4"/>
            <p:cNvGrpSpPr>
              <a:grpSpLocks/>
            </p:cNvGrpSpPr>
            <p:nvPr/>
          </p:nvGrpSpPr>
          <p:grpSpPr bwMode="auto">
            <a:xfrm>
              <a:off x="4400" y="1157"/>
              <a:ext cx="1684" cy="1992"/>
              <a:chOff x="4400" y="1157"/>
              <a:chExt cx="1684" cy="1992"/>
            </a:xfrm>
          </p:grpSpPr>
          <p:sp>
            <p:nvSpPr>
              <p:cNvPr id="125" name="AutoShape 5"/>
              <p:cNvSpPr>
                <a:spLocks noChangeArrowheads="1"/>
              </p:cNvSpPr>
              <p:nvPr/>
            </p:nvSpPr>
            <p:spPr bwMode="auto">
              <a:xfrm>
                <a:off x="4404" y="1368"/>
                <a:ext cx="1676" cy="1781"/>
              </a:xfrm>
              <a:prstGeom prst="roundRect">
                <a:avLst>
                  <a:gd name="adj" fmla="val 620"/>
                </a:avLst>
              </a:prstGeom>
              <a:solidFill>
                <a:srgbClr val="FFFFFF"/>
              </a:solidFill>
              <a:ln w="9525" algn="ctr">
                <a:solidFill>
                  <a:srgbClr val="C0C0C0"/>
                </a:solidFill>
                <a:round/>
                <a:headEnd/>
                <a:tailEnd type="none" w="med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folHlink"/>
                      </a:outerShdw>
                    </a:effectLst>
                  </a14:hiddenEffects>
                </a:ext>
              </a:extLst>
            </p:spPr>
            <p:txBody>
              <a:bodyPr lIns="54000" tIns="61200" rIns="54000" bIns="25200"/>
              <a:lstStyle/>
              <a:p>
                <a:pPr defTabSz="936625">
                  <a:defRPr/>
                </a:pPr>
                <a:endParaRPr lang="en-US" altLang="ko-KR" sz="90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marL="228600" indent="-228600" defTabSz="936625">
                  <a:buFont typeface="+mj-lt"/>
                  <a:buAutoNum type="arabicPeriod"/>
                  <a:defRPr/>
                </a:pPr>
                <a:r>
                  <a:rPr lang="en-US" altLang="ko-KR" sz="900" dirty="0" smtClean="0">
                    <a:latin typeface="맑은 고딕" pitchFamily="50" charset="-127"/>
                    <a:ea typeface="맑은 고딕" pitchFamily="50" charset="-127"/>
                  </a:rPr>
                  <a:t>CMD</a:t>
                </a:r>
                <a:r>
                  <a:rPr lang="ko-KR" altLang="en-US" sz="900" dirty="0" smtClean="0">
                    <a:latin typeface="맑은 고딕" pitchFamily="50" charset="-127"/>
                    <a:ea typeface="맑은 고딕" pitchFamily="50" charset="-127"/>
                  </a:rPr>
                  <a:t>창을 </a:t>
                </a:r>
                <a:r>
                  <a:rPr lang="ko-KR" altLang="en-US" sz="900" dirty="0" err="1" smtClean="0">
                    <a:latin typeface="맑은 고딕" pitchFamily="50" charset="-127"/>
                    <a:ea typeface="맑은 고딕" pitchFamily="50" charset="-127"/>
                  </a:rPr>
                  <a:t>오픈하여</a:t>
                </a:r>
                <a:endParaRPr lang="en-US" altLang="ko-KR" sz="90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defTabSz="936625">
                  <a:defRPr/>
                </a:pPr>
                <a:r>
                  <a:rPr lang="en-US" altLang="ko-KR" sz="900" dirty="0" smtClean="0">
                    <a:latin typeface="맑은 고딕" pitchFamily="50" charset="-127"/>
                    <a:ea typeface="맑은 고딕" pitchFamily="50" charset="-127"/>
                  </a:rPr>
                  <a:t>     D</a:t>
                </a:r>
                <a:r>
                  <a:rPr lang="en-US" altLang="ko-KR" sz="900" dirty="0">
                    <a:latin typeface="맑은 고딕" pitchFamily="50" charset="-127"/>
                    <a:ea typeface="맑은 고딕" pitchFamily="50" charset="-127"/>
                  </a:rPr>
                  <a:t>:\</a:t>
                </a:r>
                <a:r>
                  <a:rPr lang="en-US" altLang="ko-KR" sz="900" dirty="0" smtClean="0">
                    <a:latin typeface="맑은 고딕" pitchFamily="50" charset="-127"/>
                    <a:ea typeface="맑은 고딕" pitchFamily="50" charset="-127"/>
                  </a:rPr>
                  <a:t>elastic\kibana-6.8.0-windows-x86_64</a:t>
                </a:r>
              </a:p>
              <a:p>
                <a:pPr defTabSz="936625">
                  <a:defRPr/>
                </a:pPr>
                <a:r>
                  <a:rPr lang="en-US" altLang="ko-KR" sz="9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900" dirty="0" smtClean="0">
                    <a:latin typeface="맑은 고딕" pitchFamily="50" charset="-127"/>
                    <a:ea typeface="맑은 고딕" pitchFamily="50" charset="-127"/>
                  </a:rPr>
                  <a:t>    </a:t>
                </a:r>
                <a:r>
                  <a:rPr lang="ko-KR" altLang="en-US" sz="900" dirty="0" smtClean="0">
                    <a:latin typeface="맑은 고딕" pitchFamily="50" charset="-127"/>
                    <a:ea typeface="맑은 고딕" pitchFamily="50" charset="-127"/>
                  </a:rPr>
                  <a:t>경로에서 우측의 </a:t>
                </a:r>
                <a:r>
                  <a:rPr lang="ko-KR" altLang="en-US" sz="900" dirty="0">
                    <a:latin typeface="맑은 고딕" pitchFamily="50" charset="-127"/>
                    <a:ea typeface="맑은 고딕" pitchFamily="50" charset="-127"/>
                  </a:rPr>
                  <a:t>명령어를 </a:t>
                </a:r>
                <a:r>
                  <a:rPr lang="ko-KR" altLang="en-US" sz="900" dirty="0" smtClean="0">
                    <a:latin typeface="맑은 고딕" pitchFamily="50" charset="-127"/>
                    <a:ea typeface="맑은 고딕" pitchFamily="50" charset="-127"/>
                  </a:rPr>
                  <a:t>수행</a:t>
                </a:r>
                <a:endParaRPr lang="en-US" altLang="ko-KR" sz="900" dirty="0" smtClean="0">
                  <a:latin typeface="맑은 고딕" pitchFamily="50" charset="-127"/>
                  <a:ea typeface="맑은 고딕" pitchFamily="50" charset="-127"/>
                </a:endParaRPr>
              </a:p>
              <a:p>
                <a:pPr defTabSz="936625">
                  <a:defRPr/>
                </a:pPr>
                <a:r>
                  <a:rPr lang="en-US" altLang="ko-KR" sz="900" dirty="0">
                    <a:latin typeface="맑은 고딕" pitchFamily="50" charset="-127"/>
                    <a:ea typeface="맑은 고딕" pitchFamily="50" charset="-127"/>
                  </a:rPr>
                  <a:t> </a:t>
                </a:r>
                <a:r>
                  <a:rPr lang="en-US" altLang="ko-KR" sz="900" dirty="0" smtClean="0">
                    <a:latin typeface="맑은 고딕" pitchFamily="50" charset="-127"/>
                    <a:ea typeface="맑은 고딕" pitchFamily="50" charset="-127"/>
                  </a:rPr>
                  <a:t>    </a:t>
                </a:r>
                <a:endParaRPr lang="en-US" altLang="ko-KR" sz="1000" dirty="0" smtClean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6" name="Rectangle 104"/>
              <p:cNvSpPr>
                <a:spLocks noChangeArrowheads="1"/>
              </p:cNvSpPr>
              <p:nvPr/>
            </p:nvSpPr>
            <p:spPr bwMode="auto">
              <a:xfrm>
                <a:off x="4400" y="1157"/>
                <a:ext cx="1684" cy="187"/>
              </a:xfrm>
              <a:prstGeom prst="rect">
                <a:avLst/>
              </a:prstGeom>
              <a:solidFill>
                <a:srgbClr val="AACFF0"/>
              </a:solidFill>
              <a:ln>
                <a:noFill/>
              </a:ln>
              <a:effectLst>
                <a:outerShdw dist="50800" dir="5400000" algn="ctr" rotWithShape="0">
                  <a:srgbClr val="7CB5E8"/>
                </a:outer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latinLnBrk="0">
                  <a:spcBef>
                    <a:spcPct val="2000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buNone/>
                  <a:tabLst>
                    <a:tab pos="914400" algn="l"/>
                    <a:tab pos="7315200" algn="r"/>
                  </a:tabLst>
                </a:pPr>
                <a:r>
                  <a:rPr kumimoji="0" lang="ko-KR" altLang="en-US" sz="1400" b="1" dirty="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설명</a:t>
                </a:r>
                <a:endParaRPr kumimoji="0" lang="ko-KR" altLang="en-US" sz="14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122" name="Group 7"/>
            <p:cNvGrpSpPr>
              <a:grpSpLocks/>
            </p:cNvGrpSpPr>
            <p:nvPr/>
          </p:nvGrpSpPr>
          <p:grpSpPr bwMode="auto">
            <a:xfrm>
              <a:off x="4392" y="3149"/>
              <a:ext cx="1684" cy="961"/>
              <a:chOff x="4392" y="3109"/>
              <a:chExt cx="1684" cy="961"/>
            </a:xfrm>
          </p:grpSpPr>
          <p:sp>
            <p:nvSpPr>
              <p:cNvPr id="123" name="AutoShape 8"/>
              <p:cNvSpPr>
                <a:spLocks noChangeArrowheads="1"/>
              </p:cNvSpPr>
              <p:nvPr/>
            </p:nvSpPr>
            <p:spPr bwMode="auto">
              <a:xfrm>
                <a:off x="4400" y="3339"/>
                <a:ext cx="1676" cy="731"/>
              </a:xfrm>
              <a:prstGeom prst="roundRect">
                <a:avLst>
                  <a:gd name="adj" fmla="val 620"/>
                </a:avLst>
              </a:prstGeom>
              <a:solidFill>
                <a:srgbClr val="FFFFFF"/>
              </a:solidFill>
              <a:ln w="9525" algn="ctr">
                <a:solidFill>
                  <a:srgbClr val="C0C0C0"/>
                </a:solidFill>
                <a:round/>
                <a:headEnd/>
                <a:tailEnd type="none" w="med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folHlink"/>
                      </a:outerShdw>
                    </a:effectLst>
                  </a14:hiddenEffects>
                </a:ext>
              </a:extLst>
            </p:spPr>
            <p:txBody>
              <a:bodyPr lIns="54000" tIns="61200" rIns="54000" bIns="25200"/>
              <a:lstStyle/>
              <a:p>
                <a:pPr defTabSz="936625" latinLnBrk="0">
                  <a:spcBef>
                    <a:spcPct val="20000"/>
                  </a:spcBef>
                  <a:buClr>
                    <a:srgbClr val="5F5F5F"/>
                  </a:buClr>
                </a:pPr>
                <a:endParaRPr lang="en-US" altLang="ko-KR" sz="1000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24" name="Rectangle 104"/>
              <p:cNvSpPr>
                <a:spLocks noChangeArrowheads="1"/>
              </p:cNvSpPr>
              <p:nvPr/>
            </p:nvSpPr>
            <p:spPr bwMode="auto">
              <a:xfrm>
                <a:off x="4392" y="3109"/>
                <a:ext cx="1684" cy="177"/>
              </a:xfrm>
              <a:prstGeom prst="rect">
                <a:avLst/>
              </a:prstGeom>
              <a:solidFill>
                <a:srgbClr val="AACFF0"/>
              </a:solidFill>
              <a:ln>
                <a:noFill/>
              </a:ln>
              <a:effectLst>
                <a:outerShdw dist="50800" dir="5400000" algn="ctr" rotWithShape="0">
                  <a:srgbClr val="7CB5E8"/>
                </a:outerShdw>
              </a:effectLst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latinLnBrk="0">
                  <a:spcBef>
                    <a:spcPct val="20000"/>
                  </a:spcBef>
                  <a:spcAft>
                    <a:spcPct val="15000"/>
                  </a:spcAft>
                  <a:buClr>
                    <a:schemeClr val="tx1"/>
                  </a:buClr>
                  <a:buFont typeface="Times" pitchFamily="18" charset="0"/>
                  <a:buNone/>
                  <a:tabLst>
                    <a:tab pos="914400" algn="l"/>
                    <a:tab pos="7315200" algn="r"/>
                  </a:tabLst>
                </a:pPr>
                <a:r>
                  <a:rPr kumimoji="0" lang="ko-KR" altLang="en-US" sz="1400" b="1" dirty="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주의사</a:t>
                </a:r>
                <a:r>
                  <a:rPr kumimoji="0" lang="ko-KR" altLang="en-US" sz="1400" b="1" dirty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항</a:t>
                </a:r>
              </a:p>
            </p:txBody>
          </p:sp>
        </p:grp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7008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서비스를 시작합니다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48" y="3212976"/>
            <a:ext cx="5510331" cy="27079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6465168" y="3284984"/>
            <a:ext cx="1800200" cy="301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44888" y="2204864"/>
            <a:ext cx="52565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.\bin\kibana.bat</a:t>
            </a:r>
            <a:endParaRPr lang="ko-KR" altLang="en-US" dirty="0">
              <a:latin typeface="+mj-lt"/>
            </a:endParaRPr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2473199" y="2420888"/>
            <a:ext cx="1327673" cy="29649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67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0712" y="3284984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19. </a:t>
            </a:r>
            <a:r>
              <a:rPr lang="en-US" altLang="ko-KR" sz="3000" b="1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으로 확인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01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19. </a:t>
            </a:r>
            <a:r>
              <a:rPr lang="en-US" altLang="ko-KR" sz="2400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 Web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으로 확인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IP:Port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접속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(ex : http://125.7.235.176:15601)</a:t>
              </a: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kibana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페이지가 표시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47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페이지에서 얻은 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elastic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계정으로 로그인</a:t>
              </a:r>
              <a:endParaRPr lang="en-US" altLang="ko-KR" sz="9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936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확인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728864" y="2564904"/>
            <a:ext cx="963402" cy="2618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374" y="2088702"/>
            <a:ext cx="4968552" cy="399187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6033120" y="4365104"/>
            <a:ext cx="2520280" cy="12961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312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19. </a:t>
            </a:r>
            <a:r>
              <a:rPr lang="en-US" altLang="ko-KR" sz="2400" dirty="0" err="1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 Web</a:t>
            </a:r>
            <a:r>
              <a:rPr lang="ko-KR" altLang="en-US" sz="2400" dirty="0">
                <a:latin typeface="맑은 고딕" pitchFamily="50" charset="-127"/>
                <a:ea typeface="맑은 고딕" pitchFamily="50" charset="-127"/>
              </a:rPr>
              <a:t>으로 확인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900" dirty="0" err="1" smtClean="0">
                  <a:latin typeface="맑은 고딕" pitchFamily="50" charset="-127"/>
                  <a:ea typeface="맑은 고딕" pitchFamily="50" charset="-127"/>
                </a:rPr>
                <a:t>Kibana</a:t>
              </a:r>
              <a:r>
                <a:rPr lang="en-US" altLang="ko-KR" sz="9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900" dirty="0" smtClean="0">
                  <a:latin typeface="맑은 고딕" pitchFamily="50" charset="-127"/>
                  <a:ea typeface="맑은 고딕" pitchFamily="50" charset="-127"/>
                </a:rPr>
                <a:t>접근 완료</a:t>
              </a: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171450" indent="-171450" defTabSz="936625">
                <a:buFont typeface="Arial" pitchFamily="34" charset="0"/>
                <a:buChar char="•"/>
                <a:defRPr/>
              </a:pP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936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Web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으로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확인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299" y="2463214"/>
            <a:ext cx="5855851" cy="35792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027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32720" y="3284984"/>
            <a:ext cx="77048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20.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계정의 비밀번호 변경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30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20.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계정의 비밀번호 변경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Logout 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위에 표시되는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defTabSz="936625">
                <a:defRPr/>
              </a:pP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    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계정의 이름을 클릭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936" y="1228110"/>
            <a:ext cx="9216511" cy="184666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를 통하여 최초로 설정된 비밀번호 값을 자신이 원하는 값으로 변경</a:t>
            </a:r>
            <a:endParaRPr lang="en-US" altLang="ko-KR" sz="1200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840" y="1988839"/>
            <a:ext cx="3521951" cy="4135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60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20.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계정의 비밀번호 변경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현재 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비밀빈호를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입력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endParaRPr lang="en-US" altLang="ko-KR" sz="1000" dirty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변경하려는 비밀번호를 입력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0936" y="1106160"/>
            <a:ext cx="9216511" cy="738664"/>
          </a:xfrm>
          <a:prstGeom prst="rect">
            <a:avLst/>
          </a:prstGeom>
          <a:noFill/>
        </p:spPr>
        <p:txBody>
          <a:bodyPr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latinLnBrk="0">
              <a:defRPr/>
            </a:pP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*elastic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200" dirty="0" err="1" smtClean="0"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계정은 공통으로 사용하는 비밀번호로 변경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=&gt;</a:t>
            </a:r>
          </a:p>
          <a:p>
            <a:pPr latinLnBrk="0">
              <a:defRPr/>
            </a:pPr>
            <a:r>
              <a:rPr lang="en-US" altLang="ko-KR" sz="12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Elasitc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=&gt; 123!@#</a:t>
            </a:r>
            <a:r>
              <a:rPr lang="en-US" altLang="ko-KR" sz="12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qwe</a:t>
            </a:r>
            <a:endParaRPr lang="en-US" altLang="ko-KR" sz="12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defRPr/>
            </a:pPr>
            <a:r>
              <a:rPr lang="en-US" altLang="ko-KR" sz="1200" b="1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Kibana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=&gt; 123!@#</a:t>
            </a:r>
            <a:r>
              <a:rPr lang="en-US" altLang="ko-KR" sz="1200" b="1" dirty="0" err="1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qwe</a:t>
            </a:r>
            <a:endParaRPr lang="en-US" altLang="ko-KR" sz="12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latinLnBrk="0">
              <a:defRPr/>
            </a:pP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904" y="2223983"/>
            <a:ext cx="3834218" cy="3640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956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792760" y="3068960"/>
            <a:ext cx="76328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2. </a:t>
            </a:r>
            <a:r>
              <a:rPr lang="en-US" altLang="ko-KR" sz="3000" b="1" dirty="0">
                <a:latin typeface="맑은 고딕" pitchFamily="50" charset="-127"/>
                <a:ea typeface="맑은 고딕" pitchFamily="50" charset="-127"/>
              </a:rPr>
              <a:t>Open JDK </a:t>
            </a:r>
            <a:r>
              <a:rPr lang="ko-KR" altLang="en-US" sz="3000" b="1" dirty="0" smtClean="0">
                <a:latin typeface="맑은 고딕" pitchFamily="50" charset="-127"/>
                <a:ea typeface="맑은 고딕" pitchFamily="50" charset="-127"/>
              </a:rPr>
              <a:t>다운로드</a:t>
            </a:r>
            <a:endParaRPr lang="en-US" altLang="ko-KR" sz="3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117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20.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계정의 비밀번호 변경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28600" indent="-228600" defTabSz="936625">
                <a:buAutoNum type="arabicPeriod"/>
                <a:defRPr/>
              </a:pP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비밀번호 변경이 완료되었으면 </a:t>
              </a:r>
              <a:r>
                <a:rPr lang="en-US" altLang="ko-KR" sz="1000" dirty="0" err="1" smtClean="0">
                  <a:latin typeface="맑은 고딕" pitchFamily="50" charset="-127"/>
                  <a:ea typeface="맑은 고딕" pitchFamily="50" charset="-127"/>
                </a:rPr>
                <a:t>Kibana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서버 내린다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marL="228600" indent="-228600" defTabSz="936625">
                <a:buAutoNum type="arabicPeriod"/>
                <a:defRPr/>
              </a:pPr>
              <a:r>
                <a:rPr lang="en-US" altLang="ko-KR" sz="1000" dirty="0" err="1" smtClean="0">
                  <a:latin typeface="맑은 고딕" pitchFamily="50" charset="-127"/>
                  <a:ea typeface="맑은 고딕" pitchFamily="50" charset="-127"/>
                </a:rPr>
                <a:t>Kibana.yml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파일에 들어가 </a:t>
              </a:r>
              <a:r>
                <a:rPr lang="en-US" altLang="ko-KR" sz="1000" dirty="0" err="1" smtClean="0">
                  <a:latin typeface="맑은 고딕" pitchFamily="50" charset="-127"/>
                  <a:ea typeface="맑은 고딕" pitchFamily="50" charset="-127"/>
                </a:rPr>
                <a:t>elasticsearch.password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부분을 바꾼 비밀번호로 변경한다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</a:p>
            <a:p>
              <a:pPr marL="228600" indent="-228600" defTabSz="936625">
                <a:buFont typeface="+mj-lt"/>
                <a:buAutoNum type="arabicPeriod"/>
                <a:defRPr/>
              </a:pP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저장 후 서버 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재시작한다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.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456" y="3979171"/>
            <a:ext cx="5541344" cy="19758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440832" y="5301208"/>
            <a:ext cx="31683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46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8504" y="2708920"/>
            <a:ext cx="92890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 smtClean="0">
                <a:latin typeface="맑은 고딕" pitchFamily="50" charset="-127"/>
                <a:ea typeface="맑은 고딕" pitchFamily="50" charset="-127"/>
              </a:rPr>
              <a:t>21. </a:t>
            </a:r>
            <a:r>
              <a:rPr lang="en-US" altLang="ko-KR" sz="3000" b="1" dirty="0">
                <a:latin typeface="+mj-lt"/>
              </a:rPr>
              <a:t>Head </a:t>
            </a:r>
            <a:r>
              <a:rPr lang="ko-KR" altLang="ko-KR" sz="3000" b="1" dirty="0">
                <a:latin typeface="+mj-lt"/>
              </a:rPr>
              <a:t>플러그인 사용법</a:t>
            </a:r>
            <a:r>
              <a:rPr lang="en-US" altLang="ko-KR" sz="3000" b="1" dirty="0">
                <a:latin typeface="+mj-lt"/>
              </a:rPr>
              <a:t> (Elastic </a:t>
            </a:r>
            <a:r>
              <a:rPr lang="ko-KR" altLang="ko-KR" sz="3000" b="1" dirty="0">
                <a:latin typeface="+mj-lt"/>
              </a:rPr>
              <a:t>데이터 확인</a:t>
            </a:r>
            <a:r>
              <a:rPr lang="en-US" altLang="ko-KR" sz="3000" b="1" dirty="0">
                <a:latin typeface="+mj-lt"/>
              </a:rPr>
              <a:t> UI)</a:t>
            </a:r>
            <a:endParaRPr lang="en-US" altLang="ko-KR" sz="3000" b="1" dirty="0"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5688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21. Head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플러그인 사용법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(Elastic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데이터 확인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UI)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lvl="0"/>
              <a:r>
                <a:rPr lang="en-US" altLang="ko-KR" sz="1000" dirty="0" smtClean="0">
                  <a:latin typeface="+mn-lt"/>
                </a:rPr>
                <a:t>1. </a:t>
              </a:r>
            </a:p>
            <a:p>
              <a:pPr lvl="0"/>
              <a:endParaRPr lang="en-US" altLang="ko-KR" sz="1000" dirty="0">
                <a:latin typeface="+mn-lt"/>
              </a:endParaRPr>
            </a:p>
            <a:p>
              <a:pPr lvl="0"/>
              <a:r>
                <a:rPr lang="en-US" altLang="ko-KR" sz="1000" b="1" dirty="0" smtClean="0">
                  <a:latin typeface="+mj-ea"/>
                  <a:ea typeface="+mj-ea"/>
                </a:rPr>
                <a:t>https</a:t>
              </a:r>
              <a:r>
                <a:rPr lang="en-US" altLang="ko-KR" sz="1000" b="1" dirty="0">
                  <a:latin typeface="+mj-ea"/>
                  <a:ea typeface="+mj-ea"/>
                </a:rPr>
                <a:t>://chrome.google.com/webstore/category/extensions?hl=ko </a:t>
              </a:r>
              <a:r>
                <a:rPr lang="ko-KR" altLang="ko-KR" sz="1000" dirty="0" smtClean="0">
                  <a:latin typeface="+mj-ea"/>
                  <a:ea typeface="+mj-ea"/>
                </a:rPr>
                <a:t>입력</a:t>
              </a:r>
              <a:endParaRPr lang="en-US" altLang="ko-KR" sz="1000" dirty="0" smtClean="0">
                <a:latin typeface="+mj-ea"/>
                <a:ea typeface="+mj-ea"/>
              </a:endParaRPr>
            </a:p>
            <a:p>
              <a:pPr lvl="0"/>
              <a:endParaRPr lang="en-US" altLang="ko-KR" sz="1000" dirty="0">
                <a:latin typeface="+mn-lt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그림 10"/>
          <p:cNvPicPr/>
          <p:nvPr/>
        </p:nvPicPr>
        <p:blipFill>
          <a:blip r:embed="rId2"/>
          <a:stretch>
            <a:fillRect/>
          </a:stretch>
        </p:blipFill>
        <p:spPr>
          <a:xfrm>
            <a:off x="3254132" y="2105436"/>
            <a:ext cx="5443284" cy="27637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3371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21. Head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플러그인 사용법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(Elastic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데이터 확인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UI)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lvl="0"/>
              <a:r>
                <a:rPr lang="en-US" altLang="ko-KR" sz="1000" dirty="0">
                  <a:latin typeface="+mj-ea"/>
                  <a:ea typeface="+mj-ea"/>
                </a:rPr>
                <a:t>1</a:t>
              </a:r>
              <a:r>
                <a:rPr lang="en-US" altLang="ko-KR" sz="1000" dirty="0" smtClean="0">
                  <a:latin typeface="+mj-ea"/>
                  <a:ea typeface="+mj-ea"/>
                </a:rPr>
                <a:t>. </a:t>
              </a:r>
              <a:endParaRPr lang="en-US" altLang="ko-KR" sz="1000" dirty="0">
                <a:latin typeface="+mj-ea"/>
                <a:ea typeface="+mj-ea"/>
              </a:endParaRPr>
            </a:p>
            <a:p>
              <a:pPr lvl="0"/>
              <a:endParaRPr lang="en-US" altLang="ko-KR" sz="1000" dirty="0">
                <a:latin typeface="+mj-ea"/>
                <a:ea typeface="+mj-ea"/>
              </a:endParaRPr>
            </a:p>
            <a:p>
              <a:pPr lvl="0"/>
              <a:r>
                <a:rPr lang="ko-KR" altLang="en-US" sz="1000" dirty="0">
                  <a:latin typeface="+mj-ea"/>
                  <a:ea typeface="+mj-ea"/>
                </a:rPr>
                <a:t>확장 프로그램 </a:t>
              </a:r>
              <a:r>
                <a:rPr lang="ko-KR" altLang="en-US" sz="1000" dirty="0" err="1">
                  <a:latin typeface="+mj-ea"/>
                  <a:ea typeface="+mj-ea"/>
                </a:rPr>
                <a:t>검색영역에</a:t>
              </a:r>
              <a:r>
                <a:rPr lang="ko-KR" altLang="en-US" sz="1000" dirty="0">
                  <a:latin typeface="+mj-ea"/>
                  <a:ea typeface="+mj-ea"/>
                </a:rPr>
                <a:t> </a:t>
              </a:r>
              <a:r>
                <a:rPr lang="en-US" altLang="ko-KR" sz="1000" dirty="0" err="1">
                  <a:latin typeface="+mj-ea"/>
                  <a:ea typeface="+mj-ea"/>
                </a:rPr>
                <a:t>elasticsearch</a:t>
              </a:r>
              <a:r>
                <a:rPr lang="en-US" altLang="ko-KR" sz="1000" dirty="0">
                  <a:latin typeface="+mj-ea"/>
                  <a:ea typeface="+mj-ea"/>
                </a:rPr>
                <a:t> head </a:t>
              </a:r>
              <a:r>
                <a:rPr lang="ko-KR" altLang="en-US" sz="1000" dirty="0">
                  <a:latin typeface="+mj-ea"/>
                  <a:ea typeface="+mj-ea"/>
                </a:rPr>
                <a:t>검색하여 해당 확장 프로그램 설치</a:t>
              </a:r>
              <a:endParaRPr lang="ko-KR" altLang="ko-KR" sz="1000" dirty="0">
                <a:latin typeface="+mj-ea"/>
                <a:ea typeface="+mj-ea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" name="그림 12"/>
          <p:cNvPicPr/>
          <p:nvPr/>
        </p:nvPicPr>
        <p:blipFill>
          <a:blip r:embed="rId2"/>
          <a:stretch>
            <a:fillRect/>
          </a:stretch>
        </p:blipFill>
        <p:spPr>
          <a:xfrm>
            <a:off x="3264024" y="2420888"/>
            <a:ext cx="5721424" cy="25922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703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21. Head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플러그인 사용법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(Elastic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데이터 확인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UI)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lvl="0"/>
              <a:r>
                <a:rPr lang="en-US" altLang="ko-KR" sz="1000" dirty="0">
                  <a:latin typeface="+mj-ea"/>
                  <a:ea typeface="+mj-ea"/>
                </a:rPr>
                <a:t>1</a:t>
              </a:r>
              <a:r>
                <a:rPr lang="en-US" altLang="ko-KR" sz="1000" dirty="0" smtClean="0">
                  <a:latin typeface="+mj-ea"/>
                  <a:ea typeface="+mj-ea"/>
                </a:rPr>
                <a:t>. </a:t>
              </a:r>
              <a:endParaRPr lang="en-US" altLang="ko-KR" sz="1000" dirty="0">
                <a:latin typeface="+mj-ea"/>
                <a:ea typeface="+mj-ea"/>
              </a:endParaRPr>
            </a:p>
            <a:p>
              <a:pPr lvl="0"/>
              <a:endParaRPr lang="en-US" altLang="ko-KR" sz="1000" dirty="0">
                <a:latin typeface="+mj-ea"/>
                <a:ea typeface="+mj-ea"/>
              </a:endParaRPr>
            </a:p>
            <a:p>
              <a:pPr lvl="0"/>
              <a:r>
                <a:rPr lang="ko-KR" altLang="en-US" sz="1000" dirty="0" smtClean="0">
                  <a:latin typeface="+mj-ea"/>
                  <a:ea typeface="+mj-ea"/>
                </a:rPr>
                <a:t>크롬 브라우저 우측 상단의 추가된 확장 프로그램 아이콘을 클릭</a:t>
              </a:r>
              <a:endParaRPr lang="ko-KR" altLang="ko-KR" sz="1000" dirty="0">
                <a:latin typeface="+mj-ea"/>
                <a:ea typeface="+mj-ea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2"/>
          <a:stretch>
            <a:fillRect/>
          </a:stretch>
        </p:blipFill>
        <p:spPr>
          <a:xfrm>
            <a:off x="3368824" y="2251217"/>
            <a:ext cx="5328592" cy="28339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957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21. Head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플러그인 사용법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(Elastic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데이터 확인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UI)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lvl="0"/>
              <a:r>
                <a:rPr lang="en-US" altLang="ko-KR" sz="1000" dirty="0">
                  <a:latin typeface="+mj-ea"/>
                  <a:ea typeface="+mj-ea"/>
                </a:rPr>
                <a:t>1</a:t>
              </a:r>
              <a:r>
                <a:rPr lang="en-US" altLang="ko-KR" sz="1000" dirty="0" smtClean="0">
                  <a:latin typeface="+mj-ea"/>
                  <a:ea typeface="+mj-ea"/>
                </a:rPr>
                <a:t>. </a:t>
              </a:r>
              <a:endParaRPr lang="en-US" altLang="ko-KR" sz="1000" dirty="0">
                <a:latin typeface="+mj-ea"/>
                <a:ea typeface="+mj-ea"/>
              </a:endParaRPr>
            </a:p>
            <a:p>
              <a:pPr lvl="0"/>
              <a:endParaRPr lang="en-US" altLang="ko-KR" sz="1000" dirty="0">
                <a:latin typeface="+mj-ea"/>
                <a:ea typeface="+mj-ea"/>
              </a:endParaRPr>
            </a:p>
            <a:p>
              <a:pPr lvl="0"/>
              <a:r>
                <a:rPr lang="ko-KR" altLang="en-US" sz="1000" dirty="0" smtClean="0">
                  <a:latin typeface="+mj-ea"/>
                  <a:ea typeface="+mj-ea"/>
                </a:rPr>
                <a:t>계정정보 </a:t>
              </a:r>
              <a:r>
                <a:rPr lang="en-US" altLang="ko-KR" sz="1000" dirty="0" smtClean="0">
                  <a:latin typeface="+mj-ea"/>
                  <a:ea typeface="+mj-ea"/>
                </a:rPr>
                <a:t>= elastic / 123!@#</a:t>
              </a:r>
              <a:r>
                <a:rPr lang="en-US" altLang="ko-KR" sz="1000" dirty="0" err="1" smtClean="0">
                  <a:latin typeface="+mj-ea"/>
                  <a:ea typeface="+mj-ea"/>
                </a:rPr>
                <a:t>qwe</a:t>
              </a:r>
              <a:r>
                <a:rPr lang="en-US" altLang="ko-KR" sz="1000" dirty="0" smtClean="0">
                  <a:latin typeface="+mj-ea"/>
                  <a:ea typeface="+mj-ea"/>
                </a:rPr>
                <a:t> </a:t>
              </a:r>
              <a:r>
                <a:rPr lang="ko-KR" altLang="en-US" sz="1000" dirty="0" smtClean="0">
                  <a:latin typeface="+mj-ea"/>
                  <a:ea typeface="+mj-ea"/>
                </a:rPr>
                <a:t>를 입력</a:t>
              </a:r>
              <a:endParaRPr lang="ko-KR" altLang="ko-KR" sz="1000" dirty="0">
                <a:latin typeface="+mj-ea"/>
                <a:ea typeface="+mj-ea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3296816" y="2252170"/>
            <a:ext cx="5748753" cy="23289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132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21. Head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플러그인 사용법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(Elastic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데이터 확인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UI)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lvl="0"/>
              <a:r>
                <a:rPr lang="en-US" altLang="ko-KR" sz="1000" dirty="0">
                  <a:latin typeface="+mj-ea"/>
                  <a:ea typeface="+mj-ea"/>
                </a:rPr>
                <a:t>1</a:t>
              </a:r>
              <a:r>
                <a:rPr lang="en-US" altLang="ko-KR" sz="1000" dirty="0" smtClean="0">
                  <a:latin typeface="+mj-ea"/>
                  <a:ea typeface="+mj-ea"/>
                </a:rPr>
                <a:t>. </a:t>
              </a:r>
              <a:endParaRPr lang="en-US" altLang="ko-KR" sz="1000" dirty="0">
                <a:latin typeface="+mj-ea"/>
                <a:ea typeface="+mj-ea"/>
              </a:endParaRPr>
            </a:p>
            <a:p>
              <a:pPr lvl="0"/>
              <a:endParaRPr lang="en-US" altLang="ko-KR" sz="1000" dirty="0" smtClean="0">
                <a:latin typeface="+mj-ea"/>
                <a:ea typeface="+mj-ea"/>
              </a:endParaRPr>
            </a:p>
            <a:p>
              <a:pPr lvl="0"/>
              <a:r>
                <a:rPr lang="en-US" altLang="ko-KR" sz="1000" dirty="0" smtClean="0">
                  <a:latin typeface="+mj-ea"/>
                  <a:ea typeface="+mj-ea"/>
                </a:rPr>
                <a:t>Connect </a:t>
              </a:r>
              <a:r>
                <a:rPr lang="en-US" altLang="ko-KR" sz="1000" dirty="0" err="1" smtClean="0">
                  <a:latin typeface="+mj-ea"/>
                  <a:ea typeface="+mj-ea"/>
                </a:rPr>
                <a:t>url</a:t>
              </a:r>
              <a:r>
                <a:rPr lang="ko-KR" altLang="en-US" sz="1000" dirty="0" smtClean="0">
                  <a:latin typeface="+mj-ea"/>
                  <a:ea typeface="+mj-ea"/>
                </a:rPr>
                <a:t>에 </a:t>
              </a:r>
              <a:r>
                <a:rPr lang="en-US" altLang="ko-KR" sz="1000" dirty="0" smtClean="0">
                  <a:latin typeface="+mj-ea"/>
                  <a:ea typeface="+mj-ea"/>
                  <a:hlinkClick r:id="rId2"/>
                </a:rPr>
                <a:t>https://172.21.10.97:19200/</a:t>
              </a:r>
              <a:r>
                <a:rPr lang="ko-KR" altLang="en-US" sz="1000" dirty="0" smtClean="0">
                  <a:latin typeface="+mj-ea"/>
                  <a:ea typeface="+mj-ea"/>
                </a:rPr>
                <a:t>를 입력 후  </a:t>
              </a:r>
              <a:r>
                <a:rPr lang="en-US" altLang="ko-KR" sz="1000" dirty="0" smtClean="0">
                  <a:latin typeface="+mj-ea"/>
                  <a:ea typeface="+mj-ea"/>
                </a:rPr>
                <a:t>connect </a:t>
              </a:r>
              <a:r>
                <a:rPr lang="ko-KR" altLang="en-US" sz="1000" dirty="0" smtClean="0">
                  <a:latin typeface="+mj-ea"/>
                  <a:ea typeface="+mj-ea"/>
                </a:rPr>
                <a:t>버튼을 클릭</a:t>
              </a:r>
              <a:endParaRPr lang="en-US" altLang="ko-KR" sz="1000" dirty="0">
                <a:latin typeface="+mj-ea"/>
                <a:ea typeface="+mj-ea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/>
          <p:nvPr/>
        </p:nvPicPr>
        <p:blipFill>
          <a:blip r:embed="rId3"/>
          <a:stretch>
            <a:fillRect/>
          </a:stretch>
        </p:blipFill>
        <p:spPr>
          <a:xfrm>
            <a:off x="3236060" y="2170066"/>
            <a:ext cx="6037420" cy="31311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231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제목 1"/>
          <p:cNvSpPr>
            <a:spLocks noGrp="1"/>
          </p:cNvSpPr>
          <p:nvPr>
            <p:ph type="title"/>
          </p:nvPr>
        </p:nvSpPr>
        <p:spPr>
          <a:xfrm>
            <a:off x="1622556" y="263544"/>
            <a:ext cx="7506908" cy="477278"/>
          </a:xfrm>
        </p:spPr>
        <p:txBody>
          <a:bodyPr/>
          <a:lstStyle/>
          <a:p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21. Head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플러그인 사용법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(Elastic </a:t>
            </a:r>
            <a:r>
              <a:rPr lang="ko-KR" altLang="en-US" sz="2400" dirty="0" smtClean="0">
                <a:latin typeface="맑은 고딕" pitchFamily="50" charset="-127"/>
                <a:ea typeface="맑은 고딕" pitchFamily="50" charset="-127"/>
              </a:rPr>
              <a:t>데이터 확인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UI)</a:t>
            </a: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" name="AutoShape 9"/>
          <p:cNvSpPr>
            <a:spLocks noChangeArrowheads="1"/>
          </p:cNvSpPr>
          <p:nvPr/>
        </p:nvSpPr>
        <p:spPr bwMode="auto">
          <a:xfrm>
            <a:off x="3065463" y="1743250"/>
            <a:ext cx="6613525" cy="4538488"/>
          </a:xfrm>
          <a:prstGeom prst="roundRect">
            <a:avLst>
              <a:gd name="adj" fmla="val 0"/>
            </a:avLst>
          </a:prstGeom>
          <a:noFill/>
          <a:ln w="19050" algn="ctr">
            <a:solidFill>
              <a:srgbClr val="86A6B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21" name="Group 4"/>
          <p:cNvGrpSpPr>
            <a:grpSpLocks/>
          </p:cNvGrpSpPr>
          <p:nvPr/>
        </p:nvGrpSpPr>
        <p:grpSpPr bwMode="auto">
          <a:xfrm>
            <a:off x="274559" y="1743250"/>
            <a:ext cx="2673350" cy="4538488"/>
            <a:chOff x="4400" y="1157"/>
            <a:chExt cx="1684" cy="1992"/>
          </a:xfrm>
        </p:grpSpPr>
        <p:sp>
          <p:nvSpPr>
            <p:cNvPr id="125" name="AutoShape 5"/>
            <p:cNvSpPr>
              <a:spLocks noChangeArrowheads="1"/>
            </p:cNvSpPr>
            <p:nvPr/>
          </p:nvSpPr>
          <p:spPr bwMode="auto">
            <a:xfrm>
              <a:off x="4404" y="1368"/>
              <a:ext cx="1676" cy="1781"/>
            </a:xfrm>
            <a:prstGeom prst="roundRect">
              <a:avLst>
                <a:gd name="adj" fmla="val 620"/>
              </a:avLst>
            </a:prstGeom>
            <a:solidFill>
              <a:srgbClr val="FFFFFF"/>
            </a:solidFill>
            <a:ln w="9525" algn="ctr">
              <a:solidFill>
                <a:srgbClr val="C0C0C0"/>
              </a:solidFill>
              <a:round/>
              <a:headEnd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folHlink"/>
                    </a:outerShdw>
                  </a:effectLst>
                </a14:hiddenEffects>
              </a:ext>
            </a:extLst>
          </p:spPr>
          <p:txBody>
            <a:bodyPr lIns="54000" tIns="61200" rIns="54000" bIns="25200"/>
            <a:lstStyle/>
            <a:p>
              <a:pPr defTabSz="936625">
                <a:defRPr/>
              </a:pPr>
              <a:endParaRPr lang="en-US" altLang="ko-KR" sz="9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lvl="0"/>
              <a:r>
                <a:rPr lang="en-US" altLang="ko-KR" sz="1000" dirty="0">
                  <a:latin typeface="+mj-ea"/>
                  <a:ea typeface="+mj-ea"/>
                </a:rPr>
                <a:t>1</a:t>
              </a:r>
              <a:r>
                <a:rPr lang="en-US" altLang="ko-KR" sz="1000" dirty="0" smtClean="0">
                  <a:latin typeface="+mj-ea"/>
                  <a:ea typeface="+mj-ea"/>
                </a:rPr>
                <a:t>. </a:t>
              </a:r>
              <a:endParaRPr lang="en-US" altLang="ko-KR" sz="1000" dirty="0">
                <a:latin typeface="+mj-ea"/>
                <a:ea typeface="+mj-ea"/>
              </a:endParaRPr>
            </a:p>
            <a:p>
              <a:pPr lvl="0"/>
              <a:endParaRPr lang="en-US" altLang="ko-KR" sz="1000" dirty="0" smtClean="0">
                <a:latin typeface="+mj-ea"/>
                <a:ea typeface="+mj-ea"/>
              </a:endParaRPr>
            </a:p>
            <a:p>
              <a:pPr lvl="0"/>
              <a:r>
                <a:rPr lang="ko-KR" altLang="ko-KR" sz="1050" dirty="0">
                  <a:latin typeface="+mn-ea"/>
                  <a:ea typeface="+mn-ea"/>
                </a:rPr>
                <a:t>마이그레이션 수행한 </a:t>
              </a:r>
              <a:r>
                <a:rPr lang="ko-KR" altLang="en-US" sz="1050" dirty="0" smtClean="0">
                  <a:latin typeface="+mn-ea"/>
                  <a:ea typeface="+mn-ea"/>
                </a:rPr>
                <a:t>문서의 </a:t>
              </a:r>
              <a:r>
                <a:rPr lang="ko-KR" altLang="en-US" sz="1050" dirty="0" err="1" smtClean="0">
                  <a:latin typeface="+mn-ea"/>
                  <a:ea typeface="+mn-ea"/>
                </a:rPr>
                <a:t>갯수가</a:t>
              </a:r>
              <a:r>
                <a:rPr lang="ko-KR" altLang="en-US" sz="1050" dirty="0" smtClean="0">
                  <a:latin typeface="+mn-ea"/>
                  <a:ea typeface="+mn-ea"/>
                </a:rPr>
                <a:t> 표시된다</a:t>
              </a:r>
              <a:r>
                <a:rPr lang="en-US" altLang="ko-KR" sz="1050" dirty="0" smtClean="0">
                  <a:latin typeface="+mn-ea"/>
                  <a:ea typeface="+mn-ea"/>
                </a:rPr>
                <a:t>.</a:t>
              </a:r>
              <a:endParaRPr lang="ko-KR" altLang="ko-KR" sz="1050" dirty="0">
                <a:latin typeface="+mn-ea"/>
                <a:ea typeface="+mn-ea"/>
              </a:endParaRPr>
            </a:p>
          </p:txBody>
        </p:sp>
        <p:sp>
          <p:nvSpPr>
            <p:cNvPr id="126" name="Rectangle 104"/>
            <p:cNvSpPr>
              <a:spLocks noChangeArrowheads="1"/>
            </p:cNvSpPr>
            <p:nvPr/>
          </p:nvSpPr>
          <p:spPr bwMode="auto">
            <a:xfrm>
              <a:off x="4400" y="1157"/>
              <a:ext cx="1684" cy="187"/>
            </a:xfrm>
            <a:prstGeom prst="rect">
              <a:avLst/>
            </a:prstGeom>
            <a:solidFill>
              <a:srgbClr val="AACFF0"/>
            </a:solidFill>
            <a:ln>
              <a:noFill/>
            </a:ln>
            <a:effectLst>
              <a:outerShdw dist="50800" dir="5400000" algn="ctr" rotWithShape="0">
                <a:srgbClr val="7CB5E8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latinLnBrk="0">
                <a:spcBef>
                  <a:spcPct val="20000"/>
                </a:spcBef>
                <a:spcAft>
                  <a:spcPct val="15000"/>
                </a:spcAft>
                <a:buClr>
                  <a:schemeClr val="tx1"/>
                </a:buClr>
                <a:buFont typeface="Times" pitchFamily="18" charset="0"/>
                <a:buNone/>
                <a:tabLst>
                  <a:tab pos="914400" algn="l"/>
                  <a:tab pos="7315200" algn="r"/>
                </a:tabLst>
              </a:pPr>
              <a:r>
                <a:rPr kumimoji="0"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설명</a:t>
              </a:r>
              <a:endParaRPr kumimoji="0"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3" name="Text Box 4"/>
          <p:cNvSpPr txBox="1">
            <a:spLocks noChangeArrowheads="1"/>
          </p:cNvSpPr>
          <p:nvPr/>
        </p:nvSpPr>
        <p:spPr bwMode="gray">
          <a:xfrm>
            <a:off x="1797050" y="9525"/>
            <a:ext cx="52154" cy="184666"/>
          </a:xfrm>
          <a:prstGeom prst="rect">
            <a:avLst/>
          </a:prstGeom>
          <a:noFill/>
          <a:ln>
            <a:noFill/>
          </a:ln>
          <a:effectLst>
            <a:prstShdw prst="shdw17" dist="17961" dir="13500000">
              <a:srgbClr val="999999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600" tIns="0" rIns="3600" bIns="0">
            <a:spAutoFit/>
          </a:bodyPr>
          <a:lstStyle>
            <a:lvl1pPr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55675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556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latinLnBrk="0" hangingPunct="1">
              <a:lnSpc>
                <a:spcPct val="120000"/>
              </a:lnSpc>
              <a:spcBef>
                <a:spcPct val="50000"/>
              </a:spcBef>
            </a:pP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" name="그림 9"/>
          <p:cNvPicPr/>
          <p:nvPr/>
        </p:nvPicPr>
        <p:blipFill>
          <a:blip r:embed="rId2"/>
          <a:stretch>
            <a:fillRect/>
          </a:stretch>
        </p:blipFill>
        <p:spPr>
          <a:xfrm>
            <a:off x="3238282" y="2217498"/>
            <a:ext cx="6179214" cy="33717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4376936" y="3861048"/>
            <a:ext cx="93610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859836" y="3861048"/>
            <a:ext cx="118139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249074" y="3861048"/>
            <a:ext cx="1181395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01515" y="3861048"/>
            <a:ext cx="74397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24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rnd">
          <a:solidFill>
            <a:srgbClr val="969696"/>
          </a:solidFill>
          <a:prstDash val="sysDot"/>
          <a:round/>
          <a:headEnd/>
          <a:tailEnd/>
        </a:ln>
        <a:effectLst/>
      </a:spPr>
      <a:bodyPr/>
      <a:lstStyle>
        <a:defPPr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53006</TotalTime>
  <Words>3642</Words>
  <Application>Microsoft Office PowerPoint</Application>
  <PresentationFormat>A4 용지(210x297mm)</PresentationFormat>
  <Paragraphs>921</Paragraphs>
  <Slides>97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97</vt:i4>
      </vt:variant>
    </vt:vector>
  </HeadingPairs>
  <TitlesOfParts>
    <vt:vector size="105" baseType="lpstr">
      <vt:lpstr>가는각진제목체</vt:lpstr>
      <vt:lpstr>굴림</vt:lpstr>
      <vt:lpstr>맑은 고딕</vt:lpstr>
      <vt:lpstr>산돌고딕 M</vt:lpstr>
      <vt:lpstr>Arial</vt:lpstr>
      <vt:lpstr>Times</vt:lpstr>
      <vt:lpstr>Office 테마</vt:lpstr>
      <vt:lpstr>디자인 사용자 지정</vt:lpstr>
      <vt:lpstr>PowerPoint 프레젠테이션</vt:lpstr>
      <vt:lpstr>목차  </vt:lpstr>
      <vt:lpstr>PowerPoint 프레젠테이션</vt:lpstr>
      <vt:lpstr>1. ElasticSearch Download</vt:lpstr>
      <vt:lpstr>1. ElasticSearch Download</vt:lpstr>
      <vt:lpstr>1. ElasticSearch Download</vt:lpstr>
      <vt:lpstr>1. ElasticSearch Download</vt:lpstr>
      <vt:lpstr>1. ElasticSearch Download</vt:lpstr>
      <vt:lpstr>PowerPoint 프레젠테이션</vt:lpstr>
      <vt:lpstr>2. Open JDK 다운로드</vt:lpstr>
      <vt:lpstr>2. Open JDK 다운로드</vt:lpstr>
      <vt:lpstr>PowerPoint 프레젠테이션</vt:lpstr>
      <vt:lpstr>3. Open JDK 환경변수 설정</vt:lpstr>
      <vt:lpstr>PowerPoint 프레젠테이션</vt:lpstr>
      <vt:lpstr>4. ElasticSearch 환경설정 (기본설정) - elasticsearch.yml 내용 추가</vt:lpstr>
      <vt:lpstr>4. ElasticSearch 환경설정 (기본설정) - elasticsearch.yml 내용 추가</vt:lpstr>
      <vt:lpstr>4. ElasticSearch 환경설정 (기본설정) - elasticsearch.yml 내용 추가</vt:lpstr>
      <vt:lpstr>PowerPoint 프레젠테이션</vt:lpstr>
      <vt:lpstr>5. ElasticSearch 환경설정 (보안설정) – 참조파일 setting</vt:lpstr>
      <vt:lpstr>5. ElasticSearch 환경설정 (보안설정) – 참조파일 setting</vt:lpstr>
      <vt:lpstr>5. ElasticSearch 환경설정 (보안설정) – 참조파일 setting</vt:lpstr>
      <vt:lpstr>5. ElasticSearch 환경설정 (보안설정) – 참조파일 setting</vt:lpstr>
      <vt:lpstr>PowerPoint 프레젠테이션</vt:lpstr>
      <vt:lpstr>6. ElasticSearch 환경설정 (보안설정) – Server 용 대표 CA(인증자) 파일 생성</vt:lpstr>
      <vt:lpstr>6. ElasticSearch 환경설정 (보안설정) – Server 용 대표 CA(인증자) 파일 생성</vt:lpstr>
      <vt:lpstr>6. ElasticSearch 환경설정 (보안설정) – Server 용 대표 CA(인증자) 파일 생성</vt:lpstr>
      <vt:lpstr>PowerPoint 프레젠테이션</vt:lpstr>
      <vt:lpstr>7. ElasticSearch 환경설정 (보안설정) – Node 용 Cert(인증자) 파일 생성</vt:lpstr>
      <vt:lpstr>7. ElasticSearch 환경설정 (보안설정) – Node 용 Cert(인증자) 파일 생성</vt:lpstr>
      <vt:lpstr>7. ElasticSearch 환경설정 (보안설정) – Node 용 Cert(인증자) 파일 생성</vt:lpstr>
      <vt:lpstr>7. ElasticSearch 환경설정 (보안설정) – Node 용 Cert(인증자) 파일 생성</vt:lpstr>
      <vt:lpstr>PowerPoint 프레젠테이션</vt:lpstr>
      <vt:lpstr>8. ElasticSearch 환경설정 (보안설정) – Client 용 Cert(인증자) 파일 생성</vt:lpstr>
      <vt:lpstr>8. ElasticSearch 환경설정 (보안설정) – Client 용 Cert(인증자) 파일 생성</vt:lpstr>
      <vt:lpstr>8. ElasticSearch 환경설정 (보안설정) – Client 용 Cert(인증자) 파일 생성</vt:lpstr>
      <vt:lpstr>PowerPoint 프레젠테이션</vt:lpstr>
      <vt:lpstr>9. ElasticSearch 환경설정 (보안설정) – Client 인증용 CA(인증자) 파일 생성</vt:lpstr>
      <vt:lpstr>9. ElasticSearch 환경설정 (보안설정) – Client 인증용 CA(인증자) 파일 생성</vt:lpstr>
      <vt:lpstr>9. ElasticSearch 환경설정 (보안설정) – Client 인증용 CA(인증자) 파일 생성</vt:lpstr>
      <vt:lpstr>9. ElasticSearch 환경설정 (보안설정) – Client 인증용 CA(인증자) 파일 생성</vt:lpstr>
      <vt:lpstr>PowerPoint 프레젠테이션</vt:lpstr>
      <vt:lpstr>10. ElasticSearch 환경설정 (보안설정) – elasticsearch.yml 내용추가</vt:lpstr>
      <vt:lpstr>PowerPoint 프레젠테이션</vt:lpstr>
      <vt:lpstr>11. ElasticSearch 환경설정 (보안설정) – 기본 비밀번호 생성</vt:lpstr>
      <vt:lpstr>11. ElasticSearch 환경설정 (보안설정) – 기본 비밀번호 생성</vt:lpstr>
      <vt:lpstr>11. ElasticSearch 환경설정 (보안설정) – 기본 비밀번호 생성</vt:lpstr>
      <vt:lpstr>11. ElasticSearch 환경설정 (보안설정) – 기본 비밀번호 생성</vt:lpstr>
      <vt:lpstr>11. ElasticSearch 환경설정 (보안설정) – 기본 비밀번호 생성</vt:lpstr>
      <vt:lpstr>11. ElasticSearch 환경설정 (보안설정) – 기본 비밀번호 생성</vt:lpstr>
      <vt:lpstr>11. ElasticSearch 환경설정 (보안설정) – 기본 비밀번호 생성</vt:lpstr>
      <vt:lpstr>PowerPoint 프레젠테이션</vt:lpstr>
      <vt:lpstr>12. ElasticSearch 환경설정 (보안설정) – SSL 통신 Setting</vt:lpstr>
      <vt:lpstr>12. ElasticSearch 환경설정 (보안설정) – SSL 통신 Setting</vt:lpstr>
      <vt:lpstr>12. ElasticSearch 환경설정 (보안설정) – SSL 통신 Setting</vt:lpstr>
      <vt:lpstr>12. ElasticSearch 환경설정 (보안설정) – SSL 통신 Setting</vt:lpstr>
      <vt:lpstr>12. ElasticSearch 환경설정 (보안설정) – SSL 통신 Setting</vt:lpstr>
      <vt:lpstr>12. ElasticSearch 환경설정 (보안설정) – SSL 통신 Setting</vt:lpstr>
      <vt:lpstr>PowerPoint 프레젠테이션</vt:lpstr>
      <vt:lpstr>10. ElasticSearch 환경설정 (보안설정) – elasticsearch.yml 내용추가</vt:lpstr>
      <vt:lpstr>PowerPoint 프레젠테이션</vt:lpstr>
      <vt:lpstr>12. ElasticSearch 서비스 설치</vt:lpstr>
      <vt:lpstr>12. ElasticSearch 서비스 설치</vt:lpstr>
      <vt:lpstr>12. ElasticSearch 서비스 설치</vt:lpstr>
      <vt:lpstr>PowerPoint 프레젠테이션</vt:lpstr>
      <vt:lpstr>13. ElasticSearch 서비스 시작</vt:lpstr>
      <vt:lpstr>13. ElasticSearch 서비스 시작</vt:lpstr>
      <vt:lpstr>13. ElasticSearch 서비스 시작</vt:lpstr>
      <vt:lpstr>13. ElasticSearch 서비스 시작</vt:lpstr>
      <vt:lpstr>PowerPoint 프레젠테이션</vt:lpstr>
      <vt:lpstr>14. Kibana Download</vt:lpstr>
      <vt:lpstr>14. Kibana Download</vt:lpstr>
      <vt:lpstr>14. Kibana Download</vt:lpstr>
      <vt:lpstr>14. Kibana Download</vt:lpstr>
      <vt:lpstr>14. Kibana Download</vt:lpstr>
      <vt:lpstr>PowerPoint 프레젠테이션</vt:lpstr>
      <vt:lpstr>15. Kibana 환경설정(기본설정) – kibana.yml 내용추가</vt:lpstr>
      <vt:lpstr>15. Kibana 환경설정(기본설정) – kibana.yml 내용추가</vt:lpstr>
      <vt:lpstr>PowerPoint 프레젠테이션</vt:lpstr>
      <vt:lpstr>16. Kibana 환경설정 (보안설정) - 참조파일 Setting</vt:lpstr>
      <vt:lpstr>PowerPoint 프레젠테이션</vt:lpstr>
      <vt:lpstr>17. Kibana 환경설정(보안설정) – kibana.yml 내용추가</vt:lpstr>
      <vt:lpstr>PowerPoint 프레젠테이션</vt:lpstr>
      <vt:lpstr>18. Kibana 서비스 시작</vt:lpstr>
      <vt:lpstr>PowerPoint 프레젠테이션</vt:lpstr>
      <vt:lpstr>19. Kibana Web으로 확인</vt:lpstr>
      <vt:lpstr>19. Kibana Web으로 확인</vt:lpstr>
      <vt:lpstr>PowerPoint 프레젠테이션</vt:lpstr>
      <vt:lpstr>20. 계정의 비밀번호 변경</vt:lpstr>
      <vt:lpstr>20. 계정의 비밀번호 변경</vt:lpstr>
      <vt:lpstr>20. 계정의 비밀번호 변경</vt:lpstr>
      <vt:lpstr>PowerPoint 프레젠테이션</vt:lpstr>
      <vt:lpstr>21. Head 플러그인 사용법 (Elastic 데이터 확인 UI)</vt:lpstr>
      <vt:lpstr>21. Head 플러그인 사용법 (Elastic 데이터 확인 UI)</vt:lpstr>
      <vt:lpstr>21. Head 플러그인 사용법 (Elastic 데이터 확인 UI)</vt:lpstr>
      <vt:lpstr>21. Head 플러그인 사용법 (Elastic 데이터 확인 UI)</vt:lpstr>
      <vt:lpstr>21. Head 플러그인 사용법 (Elastic 데이터 확인 UI)</vt:lpstr>
      <vt:lpstr>21. Head 플러그인 사용법 (Elastic 데이터 확인 UI)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C216U</dc:creator>
  <cp:lastModifiedBy>user</cp:lastModifiedBy>
  <cp:revision>1753</cp:revision>
  <cp:lastPrinted>2013-07-01T01:08:00Z</cp:lastPrinted>
  <dcterms:created xsi:type="dcterms:W3CDTF">2008-04-30T02:11:39Z</dcterms:created>
  <dcterms:modified xsi:type="dcterms:W3CDTF">2020-03-19T02:20:51Z</dcterms:modified>
</cp:coreProperties>
</file>